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D7F239-0F9D-4A7A-8430-664523291180}" type="datetimeFigureOut">
              <a:rPr lang="hr-HR" smtClean="0"/>
              <a:t>29.5.2018.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CD1289-A21C-45E5-8C79-D669E7EC7F1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„U registraturi”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429000"/>
            <a:ext cx="6400800" cy="17526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1"/>
                </a:solidFill>
              </a:rPr>
              <a:t>Ante Kovačić</a:t>
            </a:r>
            <a:endParaRPr lang="hr-H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3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hr-HR" dirty="0" smtClean="0"/>
              <a:t>Stilska obilježja romana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89240"/>
          </a:xfrm>
        </p:spPr>
        <p:txBody>
          <a:bodyPr>
            <a:normAutofit/>
          </a:bodyPr>
          <a:lstStyle/>
          <a:p>
            <a:r>
              <a:rPr lang="hr-HR" dirty="0"/>
              <a:t>i</a:t>
            </a:r>
            <a:r>
              <a:rPr lang="hr-HR" dirty="0" smtClean="0"/>
              <a:t>spreplitanje realističkog sloja, romantičarskih elemenata, naturalističkog sloja i naznaka modernizma</a:t>
            </a:r>
          </a:p>
          <a:p>
            <a:r>
              <a:rPr lang="hr-HR" b="1" dirty="0"/>
              <a:t>r</a:t>
            </a:r>
            <a:r>
              <a:rPr lang="hr-HR" b="1" dirty="0" smtClean="0"/>
              <a:t>ealistički sloj</a:t>
            </a:r>
            <a:r>
              <a:rPr lang="hr-HR" dirty="0" smtClean="0"/>
              <a:t>: analiza društvene stvarnosti, ukazivanje na društvenu nepravdu, realistička tehnika pripovijedanja</a:t>
            </a:r>
          </a:p>
          <a:p>
            <a:r>
              <a:rPr lang="hr-HR" b="1" dirty="0"/>
              <a:t>r</a:t>
            </a:r>
            <a:r>
              <a:rPr lang="hr-HR" b="1" dirty="0" smtClean="0"/>
              <a:t>omantičarski elementi</a:t>
            </a:r>
            <a:r>
              <a:rPr lang="hr-HR" dirty="0" smtClean="0"/>
              <a:t>: Laura i likovi povezani s njezinim podrijetlom i odrastanjem – tajanstevno podrijetlo, sudbinski utjecaj na ostale likove, odmetništvo; fatalizam i hajdučka sudbina Laure</a:t>
            </a:r>
          </a:p>
          <a:p>
            <a:r>
              <a:rPr lang="hr-HR" b="1" dirty="0"/>
              <a:t>n</a:t>
            </a:r>
            <a:r>
              <a:rPr lang="hr-HR" b="1" dirty="0" smtClean="0"/>
              <a:t>aturalistički sloj</a:t>
            </a:r>
            <a:r>
              <a:rPr lang="hr-HR" dirty="0" smtClean="0"/>
              <a:t>:</a:t>
            </a:r>
            <a:r>
              <a:rPr lang="hr-HR" b="1" dirty="0" smtClean="0"/>
              <a:t> </a:t>
            </a:r>
            <a:r>
              <a:rPr lang="hr-HR" dirty="0" smtClean="0"/>
              <a:t>motivacija Laurina lika (njezini postupci rezultat su očeve krvi – biološka motivacija); masovne scene (seoska svadba, tučnjava)</a:t>
            </a:r>
          </a:p>
          <a:p>
            <a:r>
              <a:rPr lang="hr-HR" b="1" dirty="0"/>
              <a:t>m</a:t>
            </a:r>
            <a:r>
              <a:rPr lang="hr-HR" b="1" dirty="0" smtClean="0"/>
              <a:t>odernizam</a:t>
            </a:r>
            <a:r>
              <a:rPr lang="hr-HR" dirty="0" smtClean="0"/>
              <a:t>: neobična uokvirena kompozicija, odstupanje od kronološkog prikaza zbivanja, subjektivan odnos prema vremenu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1093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Stilska obilježja romana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 stilsko-izražajnoj razini služi se groteskom, hiperbolom, gradacijom i sarkazmom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777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kraj...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„U registraturi” je najbolji roman hrvatskog realizma</a:t>
            </a:r>
          </a:p>
          <a:p>
            <a:r>
              <a:rPr lang="hr-HR" dirty="0"/>
              <a:t>i</a:t>
            </a:r>
            <a:r>
              <a:rPr lang="hr-HR" dirty="0" smtClean="0"/>
              <a:t>zlazio je u nastavcima u „</a:t>
            </a:r>
            <a:r>
              <a:rPr lang="hr-HR" smtClean="0"/>
              <a:t>Vijencu” (1888.)</a:t>
            </a: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ritika je Kovačića optuživala da zagovara nemoral</a:t>
            </a:r>
          </a:p>
          <a:p>
            <a:r>
              <a:rPr lang="hr-HR" dirty="0"/>
              <a:t>u</a:t>
            </a:r>
            <a:r>
              <a:rPr lang="hr-HR" dirty="0" smtClean="0"/>
              <a:t> cijelosti je objavljen tek 1911.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56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ompozicija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u</a:t>
            </a:r>
            <a:r>
              <a:rPr lang="hr-HR" b="1" dirty="0" smtClean="0"/>
              <a:t>okvirena</a:t>
            </a:r>
            <a:r>
              <a:rPr lang="hr-HR" dirty="0" smtClean="0"/>
              <a:t> – u registraturi koju vodi stari Ivica Kičmanović razgovaraju prašnjavi spisi</a:t>
            </a:r>
          </a:p>
          <a:p>
            <a:r>
              <a:rPr lang="hr-HR" dirty="0"/>
              <a:t>g</a:t>
            </a:r>
            <a:r>
              <a:rPr lang="hr-HR" dirty="0" smtClean="0"/>
              <a:t>lavnu riječ vodi Registar (glavni spis)</a:t>
            </a:r>
          </a:p>
          <a:p>
            <a:r>
              <a:rPr lang="hr-HR" dirty="0"/>
              <a:t>z</a:t>
            </a:r>
            <a:r>
              <a:rPr lang="hr-HR" dirty="0" smtClean="0"/>
              <a:t>a riječ se javlja Ivičin životopis – započinje radnja romana</a:t>
            </a:r>
          </a:p>
          <a:p>
            <a:r>
              <a:rPr lang="hr-HR" dirty="0"/>
              <a:t>k</a:t>
            </a:r>
            <a:r>
              <a:rPr lang="hr-HR" dirty="0" smtClean="0"/>
              <a:t>ronologija se nekoliko puta prekida i vraća u registraturu; u tim dijelovima upoznajemo Ivicu kao propala čovjeka koji više ne pripada ni rodnom selu ni gradu</a:t>
            </a:r>
          </a:p>
          <a:p>
            <a:r>
              <a:rPr lang="hr-HR" dirty="0"/>
              <a:t>r</a:t>
            </a:r>
            <a:r>
              <a:rPr lang="hr-HR" dirty="0" smtClean="0"/>
              <a:t>oman je podijeljen u tri dijela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764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dio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OKVIR: personificirani pravni spisi se svađaju u registraturi (aluzija na sukob starih i mladih) – Registar daje riječ životopisu Ivice Kičmanovića</a:t>
            </a:r>
          </a:p>
          <a:p>
            <a:r>
              <a:rPr lang="hr-HR" dirty="0" smtClean="0"/>
              <a:t>djetinjstvo i školovanje Ivice Kičmanovića</a:t>
            </a:r>
          </a:p>
          <a:p>
            <a:r>
              <a:rPr lang="hr-HR" dirty="0"/>
              <a:t>o</a:t>
            </a:r>
            <a:r>
              <a:rPr lang="hr-HR" dirty="0" smtClean="0"/>
              <a:t>buhvaća prvih 20 godina registratorova života</a:t>
            </a:r>
          </a:p>
          <a:p>
            <a:r>
              <a:rPr lang="hr-HR" dirty="0"/>
              <a:t>p</a:t>
            </a:r>
            <a:r>
              <a:rPr lang="hr-HR" dirty="0" smtClean="0"/>
              <a:t>ripovijedanje je u 1. licu i nije linearno</a:t>
            </a:r>
          </a:p>
          <a:p>
            <a:r>
              <a:rPr lang="hr-HR" dirty="0"/>
              <a:t>s</a:t>
            </a:r>
            <a:r>
              <a:rPr lang="hr-HR" dirty="0" smtClean="0"/>
              <a:t>adrži priču o </a:t>
            </a:r>
            <a:r>
              <a:rPr lang="hr-HR" b="1" dirty="0" smtClean="0"/>
              <a:t>Meceninu</a:t>
            </a:r>
            <a:r>
              <a:rPr lang="hr-HR" dirty="0" smtClean="0"/>
              <a:t> podrijetlu i vili Dorici koja se iznosi u formi sveznajućeg pripovjedača i priču o </a:t>
            </a:r>
            <a:r>
              <a:rPr lang="hr-HR" b="1" dirty="0" smtClean="0"/>
              <a:t>Laurinu</a:t>
            </a:r>
            <a:r>
              <a:rPr lang="hr-HR" dirty="0" smtClean="0"/>
              <a:t> djetinjstvu ispričanu u 1. licu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89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Drugi dio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veznajući pripovjedač</a:t>
            </a:r>
          </a:p>
          <a:p>
            <a:r>
              <a:rPr lang="hr-HR" dirty="0"/>
              <a:t>o</a:t>
            </a:r>
            <a:r>
              <a:rPr lang="hr-HR" dirty="0" smtClean="0"/>
              <a:t>buhvaća radnju od rastanka s Laurom do zaljubljivanja u Anicu</a:t>
            </a:r>
          </a:p>
          <a:p>
            <a:r>
              <a:rPr lang="hr-HR" dirty="0"/>
              <a:t>č</a:t>
            </a:r>
            <a:r>
              <a:rPr lang="hr-HR" dirty="0" smtClean="0"/>
              <a:t>esta vraćanja radnje u Ivičinu mladost</a:t>
            </a:r>
          </a:p>
          <a:p>
            <a:r>
              <a:rPr lang="hr-HR" dirty="0"/>
              <a:t>u</a:t>
            </a:r>
            <a:r>
              <a:rPr lang="hr-HR" dirty="0" smtClean="0"/>
              <a:t>lomci o životu Kanonikova sina Mihe i obitelji Medonić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652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Treći dio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ajkraći</a:t>
            </a:r>
          </a:p>
          <a:p>
            <a:r>
              <a:rPr lang="hr-HR" dirty="0"/>
              <a:t>l</a:t>
            </a:r>
            <a:r>
              <a:rPr lang="hr-HR" dirty="0" smtClean="0"/>
              <a:t>inearno pripovijedanja</a:t>
            </a:r>
          </a:p>
          <a:p>
            <a:r>
              <a:rPr lang="hr-HR" dirty="0"/>
              <a:t>f</a:t>
            </a:r>
            <a:r>
              <a:rPr lang="hr-HR" dirty="0" smtClean="0"/>
              <a:t>unkcija epiloga</a:t>
            </a:r>
          </a:p>
          <a:p>
            <a:r>
              <a:rPr lang="hr-HR" dirty="0"/>
              <a:t>r</a:t>
            </a:r>
            <a:r>
              <a:rPr lang="hr-HR" dirty="0" smtClean="0"/>
              <a:t>adnja se spaja s početkom 2. dijela gdje na početku imamo pijanog registratora sa svojim životopisom u rukama</a:t>
            </a:r>
          </a:p>
          <a:p>
            <a:r>
              <a:rPr lang="hr-HR" dirty="0"/>
              <a:t>t</a:t>
            </a:r>
            <a:r>
              <a:rPr lang="hr-HR" dirty="0" smtClean="0"/>
              <a:t>ragičan završetak registratora i njegova rukopisa – izgorjeli su u plamenu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586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</a:t>
            </a:r>
            <a:r>
              <a:rPr lang="hr-HR" dirty="0" smtClean="0"/>
              <a:t>vije sredine s kojima je Ivica povezan, seoska i gradska</a:t>
            </a:r>
          </a:p>
          <a:p>
            <a:r>
              <a:rPr lang="hr-HR" dirty="0"/>
              <a:t>p</a:t>
            </a:r>
            <a:r>
              <a:rPr lang="hr-HR" dirty="0" smtClean="0"/>
              <a:t>rikaz socijalnih, moralnih i društevnih prilika ondašnjeg hrvatskog društva</a:t>
            </a:r>
          </a:p>
          <a:p>
            <a:r>
              <a:rPr lang="hr-HR" dirty="0"/>
              <a:t>p</a:t>
            </a:r>
            <a:r>
              <a:rPr lang="hr-HR" dirty="0" smtClean="0"/>
              <a:t>osebno satirično prikazani su likovi koji su iz seoske sredine došli u grad, a onda se </a:t>
            </a:r>
            <a:r>
              <a:rPr lang="hr-HR" i="1" dirty="0" smtClean="0"/>
              <a:t>pogospodili </a:t>
            </a:r>
            <a:r>
              <a:rPr lang="hr-HR" dirty="0" smtClean="0"/>
              <a:t>(kumordinar Žorž, pojeta Rudimir Bombardirovič Šajkovski)</a:t>
            </a:r>
          </a:p>
          <a:p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02557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/>
          <a:lstStyle/>
          <a:p>
            <a:r>
              <a:rPr lang="hr-HR" dirty="0" smtClean="0"/>
              <a:t>Likovi – gradska sredina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Jožica Zgubidan (Ivičin otac), Ivičina majka, braća i sestre, Kanonik, Miho (Kanonikov sin), Anica (Kanonikova kći), seoski učitelj, župnik, gavan Medonić...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Mecena, Žorž, Laura, Ferkonja, Rudimir Bombardirovič Šajkovski</a:t>
            </a:r>
          </a:p>
          <a:p>
            <a:endParaRPr lang="hr-HR" dirty="0"/>
          </a:p>
          <a:p>
            <a:r>
              <a:rPr lang="hr-HR" b="1" dirty="0" smtClean="0"/>
              <a:t>Ivica Kičmanović </a:t>
            </a:r>
            <a:r>
              <a:rPr lang="hr-HR" dirty="0" smtClean="0"/>
              <a:t>nije aktivan lik; životni put mu je određen sudbinom i društvnim odnosima i prilikama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/>
              <a:t>Likovi – seoska sredina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14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Tematska razina romana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 1. planu je razvoj i sudbina nadarenog seoskog dječaka Ivice Kičmanovića – Kovačić prikazuje hrv. društvo u 2. pol. 19. st. </a:t>
            </a:r>
            <a:r>
              <a:rPr lang="hr-HR" dirty="0"/>
              <a:t>s</a:t>
            </a:r>
            <a:r>
              <a:rPr lang="hr-HR" dirty="0" smtClean="0"/>
              <a:t> posebnim naglaskom na </a:t>
            </a:r>
            <a:r>
              <a:rPr lang="hr-HR" u="sng" dirty="0" smtClean="0"/>
              <a:t>tragičnoj sudbini hrvatskog intelektualca seoskog podrijetla</a:t>
            </a:r>
          </a:p>
          <a:p>
            <a:r>
              <a:rPr lang="hr-HR" dirty="0"/>
              <a:t>a</a:t>
            </a:r>
            <a:r>
              <a:rPr lang="hr-HR" dirty="0" smtClean="0"/>
              <a:t>utor se kritički odnosi prema hrv. stvarnosti</a:t>
            </a:r>
          </a:p>
          <a:p>
            <a:r>
              <a:rPr lang="hr-HR" dirty="0"/>
              <a:t>u</a:t>
            </a:r>
            <a:r>
              <a:rPr lang="hr-HR" dirty="0" smtClean="0"/>
              <a:t> središtu interesa je odnos / sukob sela i grada</a:t>
            </a:r>
          </a:p>
          <a:p>
            <a:r>
              <a:rPr lang="hr-HR" dirty="0"/>
              <a:t>a</a:t>
            </a:r>
            <a:r>
              <a:rPr lang="hr-HR" dirty="0" smtClean="0"/>
              <a:t>utobiografski sloj romana (djetinjstvo na selu, školovanje u gradu, Hrvatsko zagorje opisano je lirskim tonovima, osjećaju se toplina i prisnost u prikazu djetinjstva)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96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Fabula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hr-HR" dirty="0" smtClean="0"/>
              <a:t>višeslojna</a:t>
            </a:r>
          </a:p>
          <a:p>
            <a:r>
              <a:rPr lang="hr-HR" dirty="0"/>
              <a:t>v</a:t>
            </a:r>
            <a:r>
              <a:rPr lang="hr-HR" dirty="0" smtClean="0"/>
              <a:t>eliki broj likova iz različitih društvenih slojeva</a:t>
            </a:r>
          </a:p>
          <a:p>
            <a:r>
              <a:rPr lang="hr-HR" dirty="0" smtClean="0"/>
              <a:t>Ne teče linearno – izmjenjuju se sadašnjost glavnog lika s njegovim sjećanjima, realistične epizode s romantičarskim elementima (hajdučica Laura) i bizarnim likovima (baba Huda – živi daleko u šumi, tajanstvena i zatvorena, bavi se magijom i spravljanjem napitaka za ozdravljenje)</a:t>
            </a:r>
          </a:p>
          <a:p>
            <a:r>
              <a:rPr lang="hr-HR" dirty="0" smtClean="0"/>
              <a:t>U razvjanju fabule Kovačić se koristi postupcima karakterističnim ra realizam i naturalizam, ali i postupcima iz trivijalne književnosti (tajne iz prošlosti, spletke, otmice...)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1501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</TotalTime>
  <Words>648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„U registraturi”</vt:lpstr>
      <vt:lpstr>Kompozicija</vt:lpstr>
      <vt:lpstr>Prvi dio</vt:lpstr>
      <vt:lpstr>Drugi dio</vt:lpstr>
      <vt:lpstr>Treći dio</vt:lpstr>
      <vt:lpstr>Likovi</vt:lpstr>
      <vt:lpstr>Likovi – gradska sredina</vt:lpstr>
      <vt:lpstr>Tematska razina romana</vt:lpstr>
      <vt:lpstr>Fabula</vt:lpstr>
      <vt:lpstr>Stilska obilježja romana</vt:lpstr>
      <vt:lpstr>Stilska obilježja romana</vt:lpstr>
      <vt:lpstr>Za kraj...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 registraturi”</dc:title>
  <dc:creator>Kristina</dc:creator>
  <cp:lastModifiedBy>Kristina</cp:lastModifiedBy>
  <cp:revision>6</cp:revision>
  <dcterms:created xsi:type="dcterms:W3CDTF">2018-05-29T03:58:44Z</dcterms:created>
  <dcterms:modified xsi:type="dcterms:W3CDTF">2018-05-29T04:55:46Z</dcterms:modified>
</cp:coreProperties>
</file>