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60" r:id="rId3"/>
    <p:sldId id="259" r:id="rId4"/>
    <p:sldId id="257" r:id="rId5"/>
    <p:sldId id="261" r:id="rId6"/>
    <p:sldId id="258"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520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71724" autoAdjust="0"/>
  </p:normalViewPr>
  <p:slideViewPr>
    <p:cSldViewPr snapToGrid="0">
      <p:cViewPr varScale="1">
        <p:scale>
          <a:sx n="82" d="100"/>
          <a:sy n="82" d="100"/>
        </p:scale>
        <p:origin x="-142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25C909-4547-4F88-A140-BED8D57E4CEB}" type="datetimeFigureOut">
              <a:rPr lang="hr-HR" smtClean="0"/>
              <a:pPr/>
              <a:t>16.5.2018.</a:t>
            </a:fld>
            <a:endParaRPr lang="hr-H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74723-6A32-4DE4-AD9B-26DE373C465F}"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Ivo Brešan, dramski pisac i romanopisac, rođen je 27.5.1936. u Vodicama kod Šibenika.</a:t>
            </a:r>
            <a:endParaRPr lang="hr-HR" dirty="0"/>
          </a:p>
        </p:txBody>
      </p:sp>
      <p:sp>
        <p:nvSpPr>
          <p:cNvPr id="4" name="Slide Number Placeholder 3"/>
          <p:cNvSpPr>
            <a:spLocks noGrp="1"/>
          </p:cNvSpPr>
          <p:nvPr>
            <p:ph type="sldNum" sz="quarter" idx="10"/>
          </p:nvPr>
        </p:nvSpPr>
        <p:spPr/>
        <p:txBody>
          <a:bodyPr/>
          <a:lstStyle/>
          <a:p>
            <a:fld id="{B7974723-6A32-4DE4-AD9B-26DE373C465F}" type="slidenum">
              <a:rPr lang="hr-HR" smtClean="0"/>
              <a:pPr/>
              <a:t>1</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sz="1200" b="0" i="0" kern="1200" dirty="0" smtClean="0">
                <a:solidFill>
                  <a:schemeClr val="tx1"/>
                </a:solidFill>
                <a:latin typeface="+mn-lt"/>
                <a:ea typeface="+mn-ea"/>
                <a:cs typeface="+mn-cs"/>
              </a:rPr>
              <a:t>Osnovnu školu i </a:t>
            </a:r>
            <a:r>
              <a:rPr lang="vi-VN" sz="1200" b="0" i="0" kern="1200" dirty="0" smtClean="0">
                <a:solidFill>
                  <a:schemeClr val="tx1"/>
                </a:solidFill>
                <a:latin typeface="+mn-lt"/>
                <a:ea typeface="+mn-ea"/>
                <a:cs typeface="+mn-cs"/>
              </a:rPr>
              <a:t>Gimnaziju je završio u Šibeniku; slavistiku i filozofiju diplomirao na Filozofskom fakultetu u Zagrebu. </a:t>
            </a:r>
            <a:r>
              <a:rPr lang="vi-VN" dirty="0" smtClean="0"/>
              <a:t>Radio je kao srednjoškolski profesor u šibenskoj gimnaziji, potom kao umjetnički voditelj Centra za kulturu "Šibenik" i Međunarodnog dječjeg festivala, a također je postao ravnateljem Šibenskog kazališta.</a:t>
            </a:r>
            <a:r>
              <a:rPr lang="hr-HR" dirty="0" smtClean="0"/>
              <a:t> Od 1972. bio je član društva hrvatskih književnika.</a:t>
            </a:r>
            <a:r>
              <a:rPr lang="vi-VN" dirty="0" smtClean="0"/>
              <a:t> Pripadao je zlatnoj generaciji šibenskih kazalištaraca, koja je svojim djelovanjem jedno vrijeme zasjenila rad splitskih i zagrebačkih dramskih skupina.</a:t>
            </a:r>
            <a:r>
              <a:rPr lang="hr-HR" dirty="0" smtClean="0"/>
              <a:t> </a:t>
            </a:r>
            <a:r>
              <a:rPr lang="pl-PL" sz="1200" b="0" i="0" kern="1200" dirty="0" smtClean="0">
                <a:solidFill>
                  <a:schemeClr val="tx1"/>
                </a:solidFill>
                <a:latin typeface="+mn-lt"/>
                <a:ea typeface="+mn-ea"/>
                <a:cs typeface="+mn-cs"/>
              </a:rPr>
              <a:t> Dobitnik je Nagrade »Vladimir Nazor« za životno djelo 2001.</a:t>
            </a:r>
          </a:p>
        </p:txBody>
      </p:sp>
      <p:sp>
        <p:nvSpPr>
          <p:cNvPr id="4" name="Slide Number Placeholder 3"/>
          <p:cNvSpPr>
            <a:spLocks noGrp="1"/>
          </p:cNvSpPr>
          <p:nvPr>
            <p:ph type="sldNum" sz="quarter" idx="10"/>
          </p:nvPr>
        </p:nvSpPr>
        <p:spPr/>
        <p:txBody>
          <a:bodyPr/>
          <a:lstStyle/>
          <a:p>
            <a:fld id="{B7974723-6A32-4DE4-AD9B-26DE373C465F}" type="slidenum">
              <a:rPr lang="hr-HR" smtClean="0"/>
              <a:pPr/>
              <a:t>2</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Budući da se protivio bilo kojem obliku autocenzure, bio je meta različitih ideologija i državnih sustava. Večernji list nazvao ga je lucidnim portretistom Dalmacije i napose Dalmatinske zagore, te su ga zbog vjernosti svojem načinu pisanja i stvaranja književnim djelom nazvali nasljednikom Marina Držića. </a:t>
            </a:r>
          </a:p>
          <a:p>
            <a:pPr marL="0" marR="0" indent="0" algn="l" defTabSz="914400" rtl="0" eaLnBrk="1" fontAlgn="auto" latinLnBrk="0" hangingPunct="1">
              <a:lnSpc>
                <a:spcPct val="100000"/>
              </a:lnSpc>
              <a:spcBef>
                <a:spcPts val="0"/>
              </a:spcBef>
              <a:spcAft>
                <a:spcPts val="0"/>
              </a:spcAft>
              <a:buClrTx/>
              <a:buSzTx/>
              <a:buFontTx/>
              <a:buNone/>
              <a:tabLst/>
              <a:defRPr/>
            </a:pPr>
            <a:r>
              <a:rPr lang="vi-VN" sz="1200" b="0" i="0" kern="1200" dirty="0" smtClean="0">
                <a:solidFill>
                  <a:schemeClr val="tx1"/>
                </a:solidFill>
                <a:latin typeface="+mn-lt"/>
                <a:ea typeface="+mn-ea"/>
                <a:cs typeface="+mn-cs"/>
              </a:rPr>
              <a:t>Trajno i čvrsto vezan za svoj zavičaj, premda nije “regionalan” pisac, stvara jedan od jezično, stilski, žanrovski, tematski i idejno najkonzistentnijih dramskih i, u novije doba, proznih opusa u suvremenoj hrvatskoj književnosti.</a:t>
            </a:r>
            <a:r>
              <a:rPr lang="vi-VN" dirty="0" smtClean="0"/>
              <a:t> Njegove drame izvođene su u gotovo svim kazalištima ondašnjih kulturnih centara. Osim književnosti, pisao je i i filmske scenarije - isprva s Krstom Papićem, zatim za Veljka Bulajića, a potom za svog sina Vinka Brešana, redatelja.</a:t>
            </a:r>
            <a:endParaRPr lang="hr-HR" dirty="0" smtClean="0"/>
          </a:p>
          <a:p>
            <a:r>
              <a:rPr lang="vi-VN" sz="1200" b="0" i="0" kern="1200" dirty="0" smtClean="0">
                <a:solidFill>
                  <a:schemeClr val="tx1"/>
                </a:solidFill>
                <a:latin typeface="+mn-lt"/>
                <a:ea typeface="+mn-ea"/>
                <a:cs typeface="+mn-cs"/>
              </a:rPr>
              <a:t>Brešanovi dramski tekstovi zasnivaju se na srodnome dramatičarskom postupku; obilježuju ih intertekstualnost (u podlozi se najčešće pojavljuje neki poznati tekst iz svjetske dramske tradicije, kojega se motivi preosmišljavaju i prenose u našu suvremenu zbilju), groteska, sukob slobodnog pojedinca s represivnom političkom praksom, ironizacija primitivizma, arhetipske situacije, živo i duhovito vođen dijalog. </a:t>
            </a:r>
            <a:r>
              <a:rPr lang="hr-HR" sz="1200" b="0" i="0" kern="1200" dirty="0" smtClean="0">
                <a:solidFill>
                  <a:schemeClr val="tx1"/>
                </a:solidFill>
                <a:latin typeface="+mn-lt"/>
                <a:ea typeface="+mn-ea"/>
                <a:cs typeface="+mn-cs"/>
              </a:rPr>
              <a:t> </a:t>
            </a:r>
            <a:endParaRPr lang="hr-HR" dirty="0"/>
          </a:p>
        </p:txBody>
      </p:sp>
      <p:sp>
        <p:nvSpPr>
          <p:cNvPr id="4" name="Slide Number Placeholder 3"/>
          <p:cNvSpPr>
            <a:spLocks noGrp="1"/>
          </p:cNvSpPr>
          <p:nvPr>
            <p:ph type="sldNum" sz="quarter" idx="10"/>
          </p:nvPr>
        </p:nvSpPr>
        <p:spPr/>
        <p:txBody>
          <a:bodyPr/>
          <a:lstStyle/>
          <a:p>
            <a:fld id="{B7974723-6A32-4DE4-AD9B-26DE373C465F}" type="slidenum">
              <a:rPr lang="hr-HR" smtClean="0"/>
              <a:pPr/>
              <a:t>3</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vi-VN" sz="1200" b="0" i="0" kern="1200" dirty="0" smtClean="0">
                <a:solidFill>
                  <a:schemeClr val="tx1"/>
                </a:solidFill>
                <a:latin typeface="+mn-lt"/>
                <a:ea typeface="+mn-ea"/>
                <a:cs typeface="+mn-cs"/>
              </a:rPr>
              <a:t>Tijekom 60-tih godina objavio je u periodici nekoliko pripovjedaka</a:t>
            </a:r>
            <a:r>
              <a:rPr lang="hr-HR" sz="1200" b="0" i="0" kern="1200" dirty="0" smtClean="0">
                <a:solidFill>
                  <a:schemeClr val="tx1"/>
                </a:solidFill>
                <a:latin typeface="+mn-lt"/>
                <a:ea typeface="+mn-ea"/>
                <a:cs typeface="+mn-cs"/>
              </a:rPr>
              <a:t> i drama</a:t>
            </a:r>
            <a:r>
              <a:rPr lang="vi-VN" sz="1200" b="0" i="0" kern="1200" dirty="0" smtClean="0">
                <a:solidFill>
                  <a:schemeClr val="tx1"/>
                </a:solidFill>
                <a:latin typeface="+mn-lt"/>
                <a:ea typeface="+mn-ea"/>
                <a:cs typeface="+mn-cs"/>
              </a:rPr>
              <a:t>,</a:t>
            </a:r>
            <a:r>
              <a:rPr lang="hr-HR" sz="1200" b="0" i="0" kern="1200" dirty="0" smtClean="0">
                <a:solidFill>
                  <a:schemeClr val="tx1"/>
                </a:solidFill>
                <a:latin typeface="+mn-lt"/>
                <a:ea typeface="+mn-ea"/>
                <a:cs typeface="+mn-cs"/>
              </a:rPr>
              <a:t> no kasnije se</a:t>
            </a:r>
            <a:r>
              <a:rPr lang="vi-VN" sz="1200" b="0" i="0" kern="1200" dirty="0" smtClean="0">
                <a:solidFill>
                  <a:schemeClr val="tx1"/>
                </a:solidFill>
                <a:latin typeface="+mn-lt"/>
                <a:ea typeface="+mn-ea"/>
                <a:cs typeface="+mn-cs"/>
              </a:rPr>
              <a:t> posvećuje uglavnom pisanju tekstova za kazalište, film i televiziju. Izniman književni i kazališni uspjeh postigao je već prvom u nizu svojih “grotesknih tragedija”</a:t>
            </a:r>
            <a:r>
              <a:rPr lang="hr-HR" sz="1200" b="0" i="0" kern="1200" dirty="0" smtClean="0">
                <a:solidFill>
                  <a:schemeClr val="tx1"/>
                </a:solidFill>
                <a:latin typeface="+mn-lt"/>
                <a:ea typeface="+mn-ea"/>
                <a:cs typeface="+mn-cs"/>
              </a:rPr>
              <a:t>.</a:t>
            </a:r>
            <a:r>
              <a:rPr lang="vi-VN" sz="1200" b="0" i="0" kern="1200" dirty="0" smtClean="0">
                <a:solidFill>
                  <a:schemeClr val="tx1"/>
                </a:solidFill>
                <a:latin typeface="+mn-lt"/>
                <a:ea typeface="+mn-ea"/>
                <a:cs typeface="+mn-cs"/>
              </a:rPr>
              <a:t> </a:t>
            </a:r>
            <a:endParaRPr lang="hr-HR" dirty="0"/>
          </a:p>
        </p:txBody>
      </p:sp>
      <p:sp>
        <p:nvSpPr>
          <p:cNvPr id="4" name="Slide Number Placeholder 3"/>
          <p:cNvSpPr>
            <a:spLocks noGrp="1"/>
          </p:cNvSpPr>
          <p:nvPr>
            <p:ph type="sldNum" sz="quarter" idx="10"/>
          </p:nvPr>
        </p:nvSpPr>
        <p:spPr/>
        <p:txBody>
          <a:bodyPr/>
          <a:lstStyle/>
          <a:p>
            <a:fld id="{B7974723-6A32-4DE4-AD9B-26DE373C465F}" type="slidenum">
              <a:rPr lang="hr-HR" smtClean="0"/>
              <a:pPr/>
              <a:t>4</a:t>
            </a:fld>
            <a:endParaRPr lang="hr-H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U drami Nečastivi na Fil fakultetu klasični Goetheov predložak (Faust) poslužio je samo kao simbolični</a:t>
            </a:r>
            <a:r>
              <a:rPr lang="hr-HR" baseline="0" dirty="0" smtClean="0"/>
              <a:t> okvir, a osonvni je cilj kritika socijalističke birokracije i partijskog dogmatizma; u satiričnoj grotesci Smrt pred.ksavjeta prikazuje ljudsku opsjednutost vlašću te razotkriva mogućnosti njezinih zlouporaba i izopačenja; U viđenju isusa krista prikazuje mehanizme ideološke manipulacije ljudima, dok u Aneri se koristi simboličnim potencijalima pokušavajući ući u srž socijalističkog morala. </a:t>
            </a:r>
            <a:r>
              <a:rPr lang="vi-VN" sz="1200" b="0" i="1" kern="1200" dirty="0" smtClean="0">
                <a:solidFill>
                  <a:schemeClr val="tx1"/>
                </a:solidFill>
                <a:latin typeface="+mn-lt"/>
                <a:ea typeface="+mn-ea"/>
                <a:cs typeface="+mn-cs"/>
              </a:rPr>
              <a:t>Predstava Hamleta u selu Mrduša Donja</a:t>
            </a:r>
            <a:r>
              <a:rPr lang="vi-VN" sz="1200" b="0" i="0" kern="1200" dirty="0" smtClean="0">
                <a:solidFill>
                  <a:schemeClr val="tx1"/>
                </a:solidFill>
                <a:latin typeface="+mn-lt"/>
                <a:ea typeface="+mn-ea"/>
                <a:cs typeface="+mn-cs"/>
              </a:rPr>
              <a:t> u kojoj je uspio na posve nov način prikazati sukob politike, vlasti i kazališta, birokracije, mase i pojedinca, tradicijske kulture i umjetničke književnosti, barbarstva i civilizacije.</a:t>
            </a:r>
            <a:endParaRPr lang="hr-HR" dirty="0"/>
          </a:p>
        </p:txBody>
      </p:sp>
      <p:sp>
        <p:nvSpPr>
          <p:cNvPr id="4" name="Slide Number Placeholder 3"/>
          <p:cNvSpPr>
            <a:spLocks noGrp="1"/>
          </p:cNvSpPr>
          <p:nvPr>
            <p:ph type="sldNum" sz="quarter" idx="10"/>
          </p:nvPr>
        </p:nvSpPr>
        <p:spPr/>
        <p:txBody>
          <a:bodyPr/>
          <a:lstStyle/>
          <a:p>
            <a:fld id="{B7974723-6A32-4DE4-AD9B-26DE373C465F}" type="slidenum">
              <a:rPr lang="hr-HR" smtClean="0"/>
              <a:pPr/>
              <a:t>5</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14 romana</a:t>
            </a:r>
          </a:p>
          <a:p>
            <a:r>
              <a:rPr lang="vi-VN" sz="1200" b="0" i="0" kern="1200" dirty="0" smtClean="0">
                <a:solidFill>
                  <a:schemeClr val="tx1"/>
                </a:solidFill>
                <a:latin typeface="+mn-lt"/>
                <a:ea typeface="+mn-ea"/>
                <a:cs typeface="+mn-cs"/>
              </a:rPr>
              <a:t>Kao romanopisac opredijelio se za žanr pustolovnog odnosno pikarskog romana te je niz epizoda što tvore fabulu njegova prvijenca </a:t>
            </a:r>
            <a:r>
              <a:rPr lang="vi-VN" sz="1200" b="0" i="1" kern="1200" dirty="0" smtClean="0">
                <a:solidFill>
                  <a:schemeClr val="tx1"/>
                </a:solidFill>
                <a:latin typeface="+mn-lt"/>
                <a:ea typeface="+mn-ea"/>
                <a:cs typeface="+mn-cs"/>
              </a:rPr>
              <a:t>Ptice nebeske</a:t>
            </a:r>
            <a:r>
              <a:rPr lang="vi-VN" sz="1200" b="0" i="0" kern="1200" dirty="0" smtClean="0">
                <a:solidFill>
                  <a:schemeClr val="tx1"/>
                </a:solidFill>
                <a:latin typeface="+mn-lt"/>
                <a:ea typeface="+mn-ea"/>
                <a:cs typeface="+mn-cs"/>
              </a:rPr>
              <a:t> (1990.g.), prema kojemu je snimljena i TV serija, povezao likovima dvojice beskućnika i varalica. Veliki je uspjeh kod publike postigao film </a:t>
            </a:r>
            <a:r>
              <a:rPr lang="vi-VN" sz="1200" b="0" i="1" kern="1200" dirty="0" smtClean="0">
                <a:solidFill>
                  <a:schemeClr val="tx1"/>
                </a:solidFill>
                <a:latin typeface="+mn-lt"/>
                <a:ea typeface="+mn-ea"/>
                <a:cs typeface="+mn-cs"/>
              </a:rPr>
              <a:t>Kako je počeo rat na mome otoku</a:t>
            </a:r>
            <a:r>
              <a:rPr lang="vi-VN" sz="1200" b="0" i="0" kern="1200" dirty="0" smtClean="0">
                <a:solidFill>
                  <a:schemeClr val="tx1"/>
                </a:solidFill>
                <a:latin typeface="+mn-lt"/>
                <a:ea typeface="+mn-ea"/>
                <a:cs typeface="+mn-cs"/>
              </a:rPr>
              <a:t> (1996), koji je, prema zajedničkom scenariju, režirao njegov sin Vinko.</a:t>
            </a:r>
            <a:endParaRPr lang="hr-HR" dirty="0" smtClean="0"/>
          </a:p>
          <a:p>
            <a:r>
              <a:rPr lang="hr-HR" dirty="0" smtClean="0"/>
              <a:t>Astaroth-&gt;  nagrada Fonda “Miroslav Krleža”</a:t>
            </a:r>
          </a:p>
          <a:p>
            <a:r>
              <a:rPr lang="hr-HR" dirty="0" smtClean="0"/>
              <a:t>Katedrala-&gt; nagrada Kssaver Šandor Gjalski</a:t>
            </a:r>
            <a:endParaRPr lang="hr-HR" dirty="0"/>
          </a:p>
        </p:txBody>
      </p:sp>
      <p:sp>
        <p:nvSpPr>
          <p:cNvPr id="4" name="Slide Number Placeholder 3"/>
          <p:cNvSpPr>
            <a:spLocks noGrp="1"/>
          </p:cNvSpPr>
          <p:nvPr>
            <p:ph type="sldNum" sz="quarter" idx="10"/>
          </p:nvPr>
        </p:nvSpPr>
        <p:spPr/>
        <p:txBody>
          <a:bodyPr/>
          <a:lstStyle/>
          <a:p>
            <a:fld id="{B7974723-6A32-4DE4-AD9B-26DE373C465F}" type="slidenum">
              <a:rPr lang="hr-HR" smtClean="0"/>
              <a:pPr/>
              <a:t>6</a:t>
            </a:fld>
            <a:endParaRPr lang="hr-H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sz="1200" b="0" i="0" kern="1200" dirty="0" smtClean="0">
                <a:solidFill>
                  <a:schemeClr val="tx1"/>
                </a:solidFill>
                <a:latin typeface="+mn-lt"/>
                <a:ea typeface="+mn-ea"/>
                <a:cs typeface="+mn-cs"/>
              </a:rPr>
              <a:t>napisanoj 1965. godine. Zbog političkih razloga, s obzirom na prirodu drame, drama je izvedena šest godina nakon što je objavljena. Izazvala je velike kontroverze s obzirom na to da ismijava totalitaristički sustav, ali upravo je zbog iste stvari i požela toliki uspjeh. bila prva komedija Ive Brešana, a ipak se smatra jednom od najboljih drama suvremene hrvatske književnosti, jednom od najboljih Brešanovih</a:t>
            </a:r>
            <a:r>
              <a:rPr lang="hr-HR" sz="1200" b="0" i="0" kern="1200" baseline="0" dirty="0" smtClean="0">
                <a:solidFill>
                  <a:schemeClr val="tx1"/>
                </a:solidFill>
                <a:latin typeface="+mn-lt"/>
                <a:ea typeface="+mn-ea"/>
                <a:cs typeface="+mn-cs"/>
              </a:rPr>
              <a:t> </a:t>
            </a:r>
            <a:r>
              <a:rPr lang="hr-HR" sz="1200" b="0" i="0" kern="1200" dirty="0" smtClean="0">
                <a:solidFill>
                  <a:schemeClr val="tx1"/>
                </a:solidFill>
                <a:latin typeface="+mn-lt"/>
                <a:ea typeface="+mn-ea"/>
                <a:cs typeface="+mn-cs"/>
              </a:rPr>
              <a:t>djela uopće.</a:t>
            </a:r>
          </a:p>
          <a:p>
            <a:r>
              <a:rPr lang="vi-VN" sz="1200" b="0" i="0" kern="1200" dirty="0" smtClean="0">
                <a:solidFill>
                  <a:schemeClr val="tx1"/>
                </a:solidFill>
                <a:latin typeface="+mn-lt"/>
                <a:ea typeface="+mn-ea"/>
                <a:cs typeface="+mn-cs"/>
              </a:rPr>
              <a:t>Radnja ove komedije smještena je u Dalmatinskoj zagori, u pedesete godine 20. stoljeća. Bilo je to vrijeme poslijeratne bijede i nastojanja komunističko-socijalističkog režima da sve više učvrsti svoju vlast i tako indoktrinira sve pa i siromašne stanovnike izmišljenog sela Mrduše Donje. Kako bi vlast prikazala “napredak”, politički glavni ljudi u selu odlučili su napraviti predstavu prema Shakespeareovom najpoznatijem djelu – “Hamletu”, ali budući da je to djelo intelektualno nedostižno neobrazovanim mještanima, seoski učitelj dobio je zadatak “prilagoditi” slavno djelo kako bi ga svi razumjeli. Istovremeno se među mještanima odvija prava drama, koja po mnogočemu nalikuje na radnju “Hamleta”.</a:t>
            </a:r>
            <a:endParaRPr lang="hr-HR" sz="1200" b="0" i="0" kern="1200" dirty="0" smtClean="0">
              <a:solidFill>
                <a:schemeClr val="tx1"/>
              </a:solidFill>
              <a:latin typeface="+mn-lt"/>
              <a:ea typeface="+mn-ea"/>
              <a:cs typeface="+mn-cs"/>
            </a:endParaRPr>
          </a:p>
          <a:p>
            <a:endParaRPr lang="hr-HR" sz="1200" b="0" i="0" kern="1200" dirty="0" smtClean="0">
              <a:solidFill>
                <a:schemeClr val="tx1"/>
              </a:solidFill>
              <a:latin typeface="+mn-lt"/>
              <a:ea typeface="+mn-ea"/>
              <a:cs typeface="+mn-cs"/>
            </a:endParaRPr>
          </a:p>
          <a:p>
            <a:r>
              <a:rPr lang="hr-HR" sz="1200" b="0" i="0" kern="1200" dirty="0" smtClean="0">
                <a:solidFill>
                  <a:schemeClr val="tx1"/>
                </a:solidFill>
                <a:latin typeface="+mn-lt"/>
                <a:ea typeface="+mn-ea"/>
                <a:cs typeface="+mn-cs"/>
              </a:rPr>
              <a:t>Andro Škunca- učitelj, Mate Bukarica Bukara- upravitelj Zadruge i sekretar Mjesnog aktiva Partije,</a:t>
            </a:r>
            <a:r>
              <a:rPr lang="hr-HR" sz="1200" b="0" i="0" kern="1200" baseline="0" dirty="0" smtClean="0">
                <a:solidFill>
                  <a:schemeClr val="tx1"/>
                </a:solidFill>
                <a:latin typeface="+mn-lt"/>
                <a:ea typeface="+mn-ea"/>
                <a:cs typeface="+mn-cs"/>
              </a:rPr>
              <a:t> </a:t>
            </a:r>
            <a:r>
              <a:rPr lang="hr-HR" sz="1200" b="0" i="0" kern="1200" dirty="0" smtClean="0">
                <a:solidFill>
                  <a:schemeClr val="tx1"/>
                </a:solidFill>
                <a:latin typeface="+mn-lt"/>
                <a:ea typeface="+mn-ea"/>
                <a:cs typeface="+mn-cs"/>
              </a:rPr>
              <a:t>najistaknutiji član društva, Majkača- seoska krčmarica i udovica, Anđa- Puljizova kći i zaručnica</a:t>
            </a:r>
            <a:r>
              <a:rPr lang="hr-HR" sz="1200" b="0" i="0" kern="1200" baseline="0" dirty="0" smtClean="0">
                <a:solidFill>
                  <a:schemeClr val="tx1"/>
                </a:solidFill>
                <a:latin typeface="+mn-lt"/>
                <a:ea typeface="+mn-ea"/>
                <a:cs typeface="+mn-cs"/>
              </a:rPr>
              <a:t> Andre Škokića,</a:t>
            </a:r>
            <a:endParaRPr lang="hr-HR" dirty="0"/>
          </a:p>
        </p:txBody>
      </p:sp>
      <p:sp>
        <p:nvSpPr>
          <p:cNvPr id="4" name="Slide Number Placeholder 3"/>
          <p:cNvSpPr>
            <a:spLocks noGrp="1"/>
          </p:cNvSpPr>
          <p:nvPr>
            <p:ph type="sldNum" sz="quarter" idx="10"/>
          </p:nvPr>
        </p:nvSpPr>
        <p:spPr/>
        <p:txBody>
          <a:bodyPr/>
          <a:lstStyle/>
          <a:p>
            <a:fld id="{B7974723-6A32-4DE4-AD9B-26DE373C465F}" type="slidenum">
              <a:rPr lang="hr-HR" smtClean="0"/>
              <a:pPr/>
              <a:t>7</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pPr/>
              <a:t>5/16/2018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pPr/>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pPr/>
              <a:t>5/16/2018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pPr/>
              <a:t>5/16/2018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5/16/2018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youtube.com/watch?v=0r9LyStzPg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nciklopedija.hr/natuknica.aspx?id=9432" TargetMode="External"/><Relationship Id="rId2" Type="http://schemas.openxmlformats.org/officeDocument/2006/relationships/hyperlink" Target="https://www.lektire.hr/predstava-hamlet-u-selu-mrdusa-donja/" TargetMode="External"/><Relationship Id="rId1" Type="http://schemas.openxmlformats.org/officeDocument/2006/relationships/slideLayout" Target="../slideLayouts/slideLayout2.xml"/><Relationship Id="rId5" Type="http://schemas.openxmlformats.org/officeDocument/2006/relationships/hyperlink" Target="https://knjiznica-kutina.hr/preminuo-ivo-bresan/" TargetMode="External"/><Relationship Id="rId4" Type="http://schemas.openxmlformats.org/officeDocument/2006/relationships/hyperlink" Target="https://hr.wikipedia.org/wiki/Ivo_Bre%C5%A1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b="1" dirty="0" smtClean="0">
                <a:solidFill>
                  <a:srgbClr val="D25204"/>
                </a:solidFill>
                <a:latin typeface="Bookman Old Style" pitchFamily="18" charset="0"/>
              </a:rPr>
              <a:t>Ivo Brešan</a:t>
            </a:r>
            <a:endParaRPr lang="en-US" b="1" dirty="0">
              <a:solidFill>
                <a:srgbClr val="D25204"/>
              </a:solidFill>
              <a:latin typeface="Bookman Old Style" pitchFamily="18" charset="0"/>
            </a:endParaRPr>
          </a:p>
        </p:txBody>
      </p:sp>
      <p:sp>
        <p:nvSpPr>
          <p:cNvPr id="3" name="Subtitle 2"/>
          <p:cNvSpPr>
            <a:spLocks noGrp="1"/>
          </p:cNvSpPr>
          <p:nvPr>
            <p:ph type="subTitle" idx="1"/>
          </p:nvPr>
        </p:nvSpPr>
        <p:spPr/>
        <p:txBody>
          <a:bodyPr/>
          <a:lstStyle/>
          <a:p>
            <a:r>
              <a:rPr lang="hr-HR" dirty="0" smtClean="0"/>
              <a:t>(27. svibnja 1936. – 3. siječnja 2017.)</a:t>
            </a:r>
            <a:endParaRPr lang="en-US" dirty="0"/>
          </a:p>
        </p:txBody>
      </p:sp>
      <p:pic>
        <p:nvPicPr>
          <p:cNvPr id="5" name="Picture 4" descr="x188195420182124531_1.jpg"/>
          <p:cNvPicPr>
            <a:picLocks noChangeAspect="1"/>
          </p:cNvPicPr>
          <p:nvPr/>
        </p:nvPicPr>
        <p:blipFill>
          <a:blip r:embed="rId3"/>
          <a:stretch>
            <a:fillRect/>
          </a:stretch>
        </p:blipFill>
        <p:spPr>
          <a:xfrm>
            <a:off x="7581500" y="0"/>
            <a:ext cx="4610500" cy="6858000"/>
          </a:xfrm>
          <a:prstGeom prst="rect">
            <a:avLst/>
          </a:prstGeom>
        </p:spPr>
      </p:pic>
    </p:spTree>
    <p:extLst>
      <p:ext uri="{BB962C8B-B14F-4D97-AF65-F5344CB8AC3E}">
        <p14:creationId xmlns:p14="http://schemas.microsoft.com/office/powerpoint/2010/main" xmlns="" val="292938199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8000" b="1" dirty="0" smtClean="0">
                <a:solidFill>
                  <a:srgbClr val="D25204"/>
                </a:solidFill>
                <a:latin typeface="Bookman Old Style" pitchFamily="18" charset="0"/>
              </a:rPr>
              <a:t>Hvala na pažnji!</a:t>
            </a:r>
          </a:p>
        </p:txBody>
      </p:sp>
      <p:sp>
        <p:nvSpPr>
          <p:cNvPr id="3" name="Content Placeholder 2"/>
          <p:cNvSpPr>
            <a:spLocks noGrp="1"/>
          </p:cNvSpPr>
          <p:nvPr>
            <p:ph idx="1"/>
          </p:nvPr>
        </p:nvSpPr>
        <p:spPr>
          <a:xfrm>
            <a:off x="1143579" y="2273997"/>
            <a:ext cx="10058400" cy="4023360"/>
          </a:xfrm>
        </p:spPr>
        <p:txBody>
          <a:bodyPr>
            <a:normAutofit/>
          </a:bodyPr>
          <a:lstStyle/>
          <a:p>
            <a:pPr algn="ctr"/>
            <a:r>
              <a:rPr lang="hr-HR" sz="2800" dirty="0" smtClean="0">
                <a:latin typeface="Book Antiqua" pitchFamily="18" charset="0"/>
              </a:rPr>
              <a:t>Izradila:</a:t>
            </a:r>
          </a:p>
          <a:p>
            <a:pPr algn="ctr"/>
            <a:r>
              <a:rPr lang="hr-HR" sz="2800" dirty="0" smtClean="0">
                <a:latin typeface="Book Antiqua" pitchFamily="18" charset="0"/>
              </a:rPr>
              <a:t>Lorena Pekić</a:t>
            </a:r>
          </a:p>
          <a:p>
            <a:pPr algn="ctr"/>
            <a:r>
              <a:rPr lang="hr-HR" sz="2800" dirty="0" smtClean="0">
                <a:latin typeface="Book Antiqua" pitchFamily="18" charset="0"/>
              </a:rPr>
              <a:t>4.a</a:t>
            </a:r>
            <a:endParaRPr lang="hr-HR" sz="2800"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5" name="Content Placeholder 4"/>
          <p:cNvSpPr>
            <a:spLocks noGrp="1"/>
          </p:cNvSpPr>
          <p:nvPr>
            <p:ph idx="1"/>
          </p:nvPr>
        </p:nvSpPr>
        <p:spPr>
          <a:xfrm>
            <a:off x="258183" y="4104840"/>
            <a:ext cx="11575228" cy="4023360"/>
          </a:xfrm>
        </p:spPr>
        <p:txBody>
          <a:bodyPr/>
          <a:lstStyle/>
          <a:p>
            <a:pPr algn="ctr">
              <a:buFont typeface="Wingdings" pitchFamily="2" charset="2"/>
              <a:buChar char="v"/>
            </a:pPr>
            <a:r>
              <a:rPr lang="hr-HR" sz="2400" dirty="0" smtClean="0">
                <a:latin typeface="Calibri" pitchFamily="34" charset="0"/>
                <a:cs typeface="Calibri" pitchFamily="34" charset="0"/>
              </a:rPr>
              <a:t> </a:t>
            </a:r>
            <a:r>
              <a:rPr lang="vi-VN" sz="2400" dirty="0" smtClean="0">
                <a:latin typeface="Calibri" pitchFamily="34" charset="0"/>
                <a:cs typeface="Calibri" pitchFamily="34" charset="0"/>
              </a:rPr>
              <a:t>srednjoškolski profesor u šibenskoj gimnaziji,umjetnički voditelj Centra za </a:t>
            </a:r>
            <a:r>
              <a:rPr lang="hr-HR" sz="2400" dirty="0" smtClean="0">
                <a:latin typeface="Calibri" pitchFamily="34" charset="0"/>
                <a:cs typeface="Calibri" pitchFamily="34" charset="0"/>
              </a:rPr>
              <a:t> </a:t>
            </a:r>
            <a:r>
              <a:rPr lang="vi-VN" sz="2400" dirty="0" smtClean="0">
                <a:latin typeface="Calibri" pitchFamily="34" charset="0"/>
                <a:cs typeface="Calibri" pitchFamily="34" charset="0"/>
              </a:rPr>
              <a:t>kulturu "Šibenik" i Međunarodnog dječjeg festivala,</a:t>
            </a:r>
            <a:r>
              <a:rPr lang="hr-HR" sz="2400" dirty="0" smtClean="0">
                <a:latin typeface="Calibri" pitchFamily="34" charset="0"/>
                <a:cs typeface="Calibri" pitchFamily="34" charset="0"/>
              </a:rPr>
              <a:t> </a:t>
            </a:r>
            <a:r>
              <a:rPr lang="vi-VN" sz="2400" dirty="0" smtClean="0">
                <a:latin typeface="Calibri" pitchFamily="34" charset="0"/>
                <a:cs typeface="Calibri" pitchFamily="34" charset="0"/>
              </a:rPr>
              <a:t>ravnatelj Šibenskog kazališta</a:t>
            </a:r>
            <a:endParaRPr lang="hr-HR" sz="2400" dirty="0" smtClean="0">
              <a:latin typeface="Calibri" pitchFamily="34" charset="0"/>
              <a:cs typeface="Calibri" pitchFamily="34" charset="0"/>
            </a:endParaRPr>
          </a:p>
          <a:p>
            <a:pPr algn="ctr">
              <a:buFont typeface="Wingdings" pitchFamily="2" charset="2"/>
              <a:buChar char="v"/>
            </a:pPr>
            <a:r>
              <a:rPr lang="hr-HR" sz="2400" dirty="0" smtClean="0">
                <a:latin typeface="Calibri" pitchFamily="34" charset="0"/>
                <a:cs typeface="Calibri" pitchFamily="34" charset="0"/>
              </a:rPr>
              <a:t> član Društva hrvatskih književnika od 1972. </a:t>
            </a:r>
          </a:p>
          <a:p>
            <a:pPr algn="ctr">
              <a:buFont typeface="Wingdings" pitchFamily="2" charset="2"/>
              <a:buChar char="v"/>
            </a:pPr>
            <a:r>
              <a:rPr lang="hr-HR" sz="2400" dirty="0" smtClean="0">
                <a:latin typeface="Calibri" pitchFamily="34" charset="0"/>
                <a:cs typeface="Calibri" pitchFamily="34" charset="0"/>
              </a:rPr>
              <a:t> </a:t>
            </a:r>
            <a:r>
              <a:rPr lang="vi-VN" sz="2400" dirty="0" smtClean="0">
                <a:latin typeface="Calibri" pitchFamily="34" charset="0"/>
                <a:cs typeface="Calibri" pitchFamily="34" charset="0"/>
              </a:rPr>
              <a:t>zlatn</a:t>
            </a:r>
            <a:r>
              <a:rPr lang="hr-HR" sz="2400" dirty="0" smtClean="0">
                <a:latin typeface="Calibri" pitchFamily="34" charset="0"/>
                <a:cs typeface="Calibri" pitchFamily="34" charset="0"/>
              </a:rPr>
              <a:t>a</a:t>
            </a:r>
            <a:r>
              <a:rPr lang="vi-VN" sz="2400" dirty="0" smtClean="0">
                <a:latin typeface="Calibri" pitchFamily="34" charset="0"/>
                <a:cs typeface="Calibri" pitchFamily="34" charset="0"/>
              </a:rPr>
              <a:t> generacij</a:t>
            </a:r>
            <a:r>
              <a:rPr lang="hr-HR" sz="2400" dirty="0" smtClean="0">
                <a:latin typeface="Calibri" pitchFamily="34" charset="0"/>
                <a:cs typeface="Calibri" pitchFamily="34" charset="0"/>
              </a:rPr>
              <a:t>a</a:t>
            </a:r>
            <a:r>
              <a:rPr lang="vi-VN" sz="2400" dirty="0" smtClean="0">
                <a:latin typeface="Calibri" pitchFamily="34" charset="0"/>
                <a:cs typeface="Calibri" pitchFamily="34" charset="0"/>
              </a:rPr>
              <a:t> šibenskih kazalištaraca</a:t>
            </a:r>
          </a:p>
          <a:p>
            <a:endParaRPr lang="hr-HR" dirty="0"/>
          </a:p>
        </p:txBody>
      </p:sp>
      <p:pic>
        <p:nvPicPr>
          <p:cNvPr id="6" name="Picture 5" descr="dok_9003.jpg?fit=784,531"/>
          <p:cNvPicPr>
            <a:picLocks noChangeAspect="1"/>
          </p:cNvPicPr>
          <p:nvPr/>
        </p:nvPicPr>
        <p:blipFill>
          <a:blip r:embed="rId3"/>
          <a:stretch>
            <a:fillRect/>
          </a:stretch>
        </p:blipFill>
        <p:spPr>
          <a:xfrm>
            <a:off x="2829262" y="-182880"/>
            <a:ext cx="6237283" cy="4224486"/>
          </a:xfrm>
          <a:prstGeom prst="ellipse">
            <a:avLst/>
          </a:prstGeom>
          <a:ln>
            <a:noFill/>
          </a:ln>
          <a:effectLst>
            <a:softEdge rad="112500"/>
          </a:effectLst>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855" y="0"/>
            <a:ext cx="10058400" cy="1450757"/>
          </a:xfrm>
        </p:spPr>
        <p:txBody>
          <a:bodyPr/>
          <a:lstStyle/>
          <a:p>
            <a:r>
              <a:rPr lang="hr-HR" dirty="0" smtClean="0">
                <a:solidFill>
                  <a:srgbClr val="D25204"/>
                </a:solidFill>
                <a:latin typeface="Bookman Old Style" pitchFamily="18" charset="0"/>
              </a:rPr>
              <a:t>“</a:t>
            </a:r>
            <a:r>
              <a:rPr lang="hr-HR" i="1" dirty="0" smtClean="0">
                <a:solidFill>
                  <a:srgbClr val="D25204"/>
                </a:solidFill>
                <a:latin typeface="Bookman Old Style" pitchFamily="18" charset="0"/>
              </a:rPr>
              <a:t>Nasljednik</a:t>
            </a:r>
            <a:r>
              <a:rPr lang="hr-HR" dirty="0" smtClean="0">
                <a:solidFill>
                  <a:srgbClr val="D25204"/>
                </a:solidFill>
                <a:latin typeface="Bookman Old Style" pitchFamily="18" charset="0"/>
              </a:rPr>
              <a:t> Marina Držića”</a:t>
            </a:r>
            <a:endParaRPr lang="hr-HR" dirty="0">
              <a:solidFill>
                <a:srgbClr val="D25204"/>
              </a:solidFill>
              <a:latin typeface="Bookman Old Style" pitchFamily="18" charset="0"/>
            </a:endParaRPr>
          </a:p>
        </p:txBody>
      </p:sp>
      <p:sp>
        <p:nvSpPr>
          <p:cNvPr id="3" name="Content Placeholder 2"/>
          <p:cNvSpPr>
            <a:spLocks noGrp="1"/>
          </p:cNvSpPr>
          <p:nvPr>
            <p:ph idx="1"/>
          </p:nvPr>
        </p:nvSpPr>
        <p:spPr>
          <a:xfrm>
            <a:off x="263903" y="1868884"/>
            <a:ext cx="5639186" cy="4023360"/>
          </a:xfrm>
        </p:spPr>
        <p:txBody>
          <a:bodyPr>
            <a:normAutofit/>
          </a:bodyPr>
          <a:lstStyle/>
          <a:p>
            <a:pPr>
              <a:buNone/>
            </a:pPr>
            <a:endParaRPr lang="hr-HR" sz="2400" dirty="0" smtClean="0"/>
          </a:p>
          <a:p>
            <a:pPr>
              <a:buFont typeface="Wingdings" pitchFamily="2" charset="2"/>
              <a:buChar char="Ø"/>
            </a:pPr>
            <a:r>
              <a:rPr lang="hr-HR" sz="2400" dirty="0" smtClean="0"/>
              <a:t> Zaokupljaju problemi vlasti, ideologije, političke aberacije, razotkrivanje naličja socijalističkog društvenog sustava i kritika kulta ličnosti</a:t>
            </a:r>
          </a:p>
          <a:p>
            <a:pPr>
              <a:buFont typeface="Wingdings" pitchFamily="2" charset="2"/>
              <a:buChar char="Ø"/>
            </a:pPr>
            <a:r>
              <a:rPr lang="hr-HR" sz="2400" dirty="0" smtClean="0"/>
              <a:t> Neskrivene aluzije na dnevnu politiku, crni humor i jetke satire</a:t>
            </a:r>
          </a:p>
          <a:p>
            <a:pPr>
              <a:buFont typeface="Wingdings" pitchFamily="2" charset="2"/>
              <a:buChar char="Ø"/>
            </a:pPr>
            <a:r>
              <a:rPr lang="hr-HR" sz="2400" dirty="0" smtClean="0"/>
              <a:t> Likovi su jezično karakterizirani</a:t>
            </a:r>
            <a:endParaRPr lang="hr-HR" sz="2400" dirty="0"/>
          </a:p>
        </p:txBody>
      </p:sp>
      <p:pic>
        <p:nvPicPr>
          <p:cNvPr id="4" name="Picture 3" descr="7fcdb315b9c659135c9b.jpeg"/>
          <p:cNvPicPr>
            <a:picLocks noChangeAspect="1"/>
          </p:cNvPicPr>
          <p:nvPr/>
        </p:nvPicPr>
        <p:blipFill>
          <a:blip r:embed="rId3">
            <a:lum contrast="10000"/>
          </a:blip>
          <a:srcRect l="4592" r="13149"/>
          <a:stretch>
            <a:fillRect/>
          </a:stretch>
        </p:blipFill>
        <p:spPr>
          <a:xfrm>
            <a:off x="6088283" y="1786118"/>
            <a:ext cx="5659321" cy="387390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05580"/>
            <a:ext cx="10058400" cy="1450757"/>
          </a:xfrm>
        </p:spPr>
        <p:txBody>
          <a:bodyPr/>
          <a:lstStyle/>
          <a:p>
            <a:r>
              <a:rPr lang="hr-HR" dirty="0" smtClean="0">
                <a:solidFill>
                  <a:srgbClr val="D25204"/>
                </a:solidFill>
                <a:latin typeface="Bookman Old Style" pitchFamily="18" charset="0"/>
              </a:rPr>
              <a:t>Bibliografija </a:t>
            </a:r>
            <a:endParaRPr lang="hr-HR" dirty="0">
              <a:solidFill>
                <a:srgbClr val="D25204"/>
              </a:solidFill>
              <a:latin typeface="Bookman Old Style" pitchFamily="18" charset="0"/>
            </a:endParaRPr>
          </a:p>
        </p:txBody>
      </p:sp>
      <p:sp>
        <p:nvSpPr>
          <p:cNvPr id="5" name="Content Placeholder 4"/>
          <p:cNvSpPr>
            <a:spLocks noGrp="1"/>
          </p:cNvSpPr>
          <p:nvPr>
            <p:ph idx="1"/>
          </p:nvPr>
        </p:nvSpPr>
        <p:spPr>
          <a:xfrm>
            <a:off x="1269402" y="1996340"/>
            <a:ext cx="10058400" cy="4469005"/>
          </a:xfrm>
        </p:spPr>
        <p:txBody>
          <a:bodyPr/>
          <a:lstStyle/>
          <a:p>
            <a:pPr>
              <a:buNone/>
            </a:pPr>
            <a:r>
              <a:rPr lang="hr-HR" sz="2400" b="1" dirty="0" smtClean="0"/>
              <a:t>Drame</a:t>
            </a:r>
            <a:r>
              <a:rPr lang="hr-HR" sz="2400" dirty="0" smtClean="0"/>
              <a:t>:</a:t>
            </a:r>
          </a:p>
          <a:p>
            <a:pPr>
              <a:buFont typeface="Wingdings" pitchFamily="2" charset="2"/>
              <a:buChar char="v"/>
            </a:pPr>
            <a:r>
              <a:rPr lang="hr-HR" sz="2400" dirty="0" smtClean="0"/>
              <a:t> Groteskne tragedije ( 1979. )</a:t>
            </a:r>
          </a:p>
          <a:p>
            <a:pPr>
              <a:buFont typeface="Wingdings" pitchFamily="2" charset="2"/>
              <a:buChar char="v"/>
            </a:pPr>
            <a:r>
              <a:rPr lang="hr-HR" sz="2400" dirty="0" smtClean="0"/>
              <a:t> Nove groteskne tragedije ( 1989. )</a:t>
            </a:r>
          </a:p>
          <a:p>
            <a:pPr>
              <a:buFont typeface="Wingdings" pitchFamily="2" charset="2"/>
              <a:buChar char="v"/>
            </a:pPr>
            <a:r>
              <a:rPr lang="hr-HR" sz="2400" dirty="0" smtClean="0"/>
              <a:t> Tri drame ( 1993. )</a:t>
            </a:r>
          </a:p>
          <a:p>
            <a:pPr>
              <a:buFont typeface="Wingdings" pitchFamily="2" charset="2"/>
              <a:buChar char="v"/>
            </a:pPr>
            <a:r>
              <a:rPr lang="hr-HR" sz="2400" dirty="0" smtClean="0"/>
              <a:t> Utvare ( 1997. )</a:t>
            </a:r>
          </a:p>
          <a:p>
            <a:endParaRPr lang="hr-HR" dirty="0"/>
          </a:p>
        </p:txBody>
      </p:sp>
      <p:pic>
        <p:nvPicPr>
          <p:cNvPr id="6" name="Picture 5" descr="3252132.jpg"/>
          <p:cNvPicPr>
            <a:picLocks noChangeAspect="1"/>
          </p:cNvPicPr>
          <p:nvPr/>
        </p:nvPicPr>
        <p:blipFill>
          <a:blip r:embed="rId3"/>
          <a:stretch>
            <a:fillRect/>
          </a:stretch>
        </p:blipFill>
        <p:spPr>
          <a:xfrm>
            <a:off x="8605982" y="1742738"/>
            <a:ext cx="2789951" cy="4578381"/>
          </a:xfrm>
          <a:prstGeom prst="rect">
            <a:avLst/>
          </a:prstGeom>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365761" y="1942553"/>
            <a:ext cx="10058400" cy="4023360"/>
          </a:xfrm>
        </p:spPr>
        <p:txBody>
          <a:bodyPr/>
          <a:lstStyle/>
          <a:p>
            <a:pPr marL="457200" indent="-457200">
              <a:buFont typeface="Wingdings" pitchFamily="2" charset="2"/>
              <a:buChar char="Ø"/>
            </a:pPr>
            <a:r>
              <a:rPr lang="hr-HR" dirty="0" smtClean="0"/>
              <a:t>Nečastivi na Filozofskom fakultetu (1975.)</a:t>
            </a:r>
          </a:p>
          <a:p>
            <a:pPr marL="457200" indent="-457200">
              <a:buFont typeface="Wingdings" pitchFamily="2" charset="2"/>
              <a:buChar char="Ø"/>
            </a:pPr>
            <a:r>
              <a:rPr lang="hr-HR" dirty="0" smtClean="0"/>
              <a:t>Smrt predsjednika kućnog savjeta (1978.)</a:t>
            </a:r>
          </a:p>
          <a:p>
            <a:pPr marL="457200" indent="-457200">
              <a:buFont typeface="Wingdings" pitchFamily="2" charset="2"/>
              <a:buChar char="Ø"/>
            </a:pPr>
            <a:r>
              <a:rPr lang="hr-HR" dirty="0" smtClean="0"/>
              <a:t>Viđenje Isusa Krista u kasarni V.P. 2507 (1984.)</a:t>
            </a:r>
          </a:p>
          <a:p>
            <a:pPr marL="457200" indent="-457200">
              <a:buFont typeface="Wingdings" pitchFamily="2" charset="2"/>
              <a:buChar char="Ø"/>
            </a:pPr>
            <a:r>
              <a:rPr lang="hr-HR" dirty="0" smtClean="0"/>
              <a:t>Anera (1983.)</a:t>
            </a:r>
          </a:p>
          <a:p>
            <a:pPr marL="457200" indent="-457200">
              <a:buFont typeface="Wingdings" pitchFamily="2" charset="2"/>
              <a:buChar char="Ø"/>
            </a:pPr>
            <a:r>
              <a:rPr lang="hr-HR" dirty="0" smtClean="0"/>
              <a:t>Predstava Hamleta u selu Mrduša Donja (1971.)</a:t>
            </a:r>
            <a:endParaRPr lang="hr-HR" dirty="0"/>
          </a:p>
        </p:txBody>
      </p:sp>
      <p:pic>
        <p:nvPicPr>
          <p:cNvPr id="4" name="Picture 3" descr="4d13332e1d08c2a5a6b4.jpeg"/>
          <p:cNvPicPr>
            <a:picLocks noChangeAspect="1"/>
          </p:cNvPicPr>
          <p:nvPr/>
        </p:nvPicPr>
        <p:blipFill>
          <a:blip r:embed="rId3"/>
          <a:stretch>
            <a:fillRect/>
          </a:stretch>
        </p:blipFill>
        <p:spPr>
          <a:xfrm>
            <a:off x="6000750" y="1768960"/>
            <a:ext cx="6191250" cy="34861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431" y="0"/>
            <a:ext cx="10058400" cy="1450757"/>
          </a:xfrm>
        </p:spPr>
        <p:txBody>
          <a:bodyPr/>
          <a:lstStyle/>
          <a:p>
            <a:endParaRPr lang="hr-HR" dirty="0"/>
          </a:p>
        </p:txBody>
      </p:sp>
      <p:sp>
        <p:nvSpPr>
          <p:cNvPr id="3" name="Content Placeholder 2"/>
          <p:cNvSpPr>
            <a:spLocks noGrp="1"/>
          </p:cNvSpPr>
          <p:nvPr>
            <p:ph idx="1"/>
          </p:nvPr>
        </p:nvSpPr>
        <p:spPr>
          <a:xfrm>
            <a:off x="451820" y="301215"/>
            <a:ext cx="4970033" cy="3367144"/>
          </a:xfrm>
          <a:ln>
            <a:solidFill>
              <a:schemeClr val="bg1"/>
            </a:solidFill>
          </a:ln>
        </p:spPr>
        <p:style>
          <a:lnRef idx="2">
            <a:schemeClr val="accent4"/>
          </a:lnRef>
          <a:fillRef idx="1">
            <a:schemeClr val="lt1"/>
          </a:fillRef>
          <a:effectRef idx="0">
            <a:schemeClr val="accent4"/>
          </a:effectRef>
          <a:fontRef idx="minor">
            <a:schemeClr val="dk1"/>
          </a:fontRef>
        </p:style>
        <p:txBody>
          <a:bodyPr>
            <a:normAutofit/>
          </a:bodyPr>
          <a:lstStyle/>
          <a:p>
            <a:pPr>
              <a:buFont typeface="Arial" pitchFamily="34" charset="0"/>
              <a:buChar char="•"/>
            </a:pPr>
            <a:r>
              <a:rPr lang="hr-HR" dirty="0" smtClean="0"/>
              <a:t>  Ptice nebeske ( 1990. )</a:t>
            </a:r>
          </a:p>
          <a:p>
            <a:pPr>
              <a:buFont typeface="Arial" pitchFamily="34" charset="0"/>
              <a:buChar char="•"/>
            </a:pPr>
            <a:r>
              <a:rPr lang="hr-HR" dirty="0" smtClean="0"/>
              <a:t>  Ispovijedi nekarakternog čovjeka ( 1996. )</a:t>
            </a:r>
          </a:p>
          <a:p>
            <a:pPr>
              <a:buFont typeface="Arial" pitchFamily="34" charset="0"/>
              <a:buChar char="•"/>
            </a:pPr>
            <a:r>
              <a:rPr lang="hr-HR" dirty="0" smtClean="0"/>
              <a:t>  Astaroth ( 2001. )</a:t>
            </a:r>
          </a:p>
          <a:p>
            <a:pPr>
              <a:buFont typeface="Arial" pitchFamily="34" charset="0"/>
              <a:buChar char="•"/>
            </a:pPr>
            <a:r>
              <a:rPr lang="hr-HR" dirty="0" smtClean="0"/>
              <a:t>  Kockanje sa sudbinom ( 2002. )</a:t>
            </a:r>
          </a:p>
          <a:p>
            <a:pPr>
              <a:buFont typeface="Arial" pitchFamily="34" charset="0"/>
              <a:buChar char="•"/>
            </a:pPr>
            <a:r>
              <a:rPr lang="hr-HR" dirty="0" smtClean="0"/>
              <a:t>  Država Božja 2053.  ( 2003. )</a:t>
            </a:r>
          </a:p>
          <a:p>
            <a:pPr>
              <a:buFont typeface="Arial" pitchFamily="34" charset="0"/>
              <a:buChar char="•"/>
            </a:pPr>
            <a:r>
              <a:rPr lang="hr-HR" dirty="0" smtClean="0"/>
              <a:t>  Vražja utroba ( 2004. )</a:t>
            </a:r>
          </a:p>
          <a:p>
            <a:pPr>
              <a:buFont typeface="Arial" pitchFamily="34" charset="0"/>
              <a:buChar char="•"/>
            </a:pPr>
            <a:r>
              <a:rPr lang="hr-HR" dirty="0" smtClean="0"/>
              <a:t>  Tri života Tonija Longina ( 2005. )</a:t>
            </a:r>
          </a:p>
          <a:p>
            <a:endParaRPr lang="hr-HR" dirty="0"/>
          </a:p>
        </p:txBody>
      </p:sp>
      <p:sp>
        <p:nvSpPr>
          <p:cNvPr id="4" name="TextBox 3"/>
          <p:cNvSpPr txBox="1"/>
          <p:nvPr/>
        </p:nvSpPr>
        <p:spPr>
          <a:xfrm>
            <a:off x="365758" y="3418756"/>
            <a:ext cx="4107013" cy="310854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91440" indent="-91440" defTabSz="914400">
              <a:lnSpc>
                <a:spcPct val="90000"/>
              </a:lnSpc>
              <a:spcBef>
                <a:spcPts val="1200"/>
              </a:spcBef>
              <a:spcAft>
                <a:spcPts val="200"/>
              </a:spcAft>
              <a:buSzPct val="100000"/>
              <a:buFont typeface="Arial" pitchFamily="34" charset="0"/>
              <a:buChar char="•"/>
            </a:pPr>
            <a:r>
              <a:rPr lang="hr-HR" sz="2000" dirty="0" smtClean="0">
                <a:solidFill>
                  <a:schemeClr val="tx1"/>
                </a:solidFill>
              </a:rPr>
              <a:t>  Gorgone ( 2006. )</a:t>
            </a:r>
          </a:p>
          <a:p>
            <a:pPr marL="91440" indent="-91440" defTabSz="914400">
              <a:lnSpc>
                <a:spcPct val="90000"/>
              </a:lnSpc>
              <a:spcBef>
                <a:spcPts val="1200"/>
              </a:spcBef>
              <a:spcAft>
                <a:spcPts val="200"/>
              </a:spcAft>
              <a:buSzPct val="100000"/>
              <a:buFont typeface="Arial" pitchFamily="34" charset="0"/>
              <a:buChar char="•"/>
            </a:pPr>
            <a:r>
              <a:rPr lang="hr-HR" sz="2000" dirty="0" smtClean="0">
                <a:solidFill>
                  <a:schemeClr val="tx1"/>
                </a:solidFill>
              </a:rPr>
              <a:t>  Katedrala ( 2007. )</a:t>
            </a:r>
          </a:p>
          <a:p>
            <a:pPr marL="91440" indent="-91440" defTabSz="914400">
              <a:lnSpc>
                <a:spcPct val="90000"/>
              </a:lnSpc>
              <a:spcBef>
                <a:spcPts val="1200"/>
              </a:spcBef>
              <a:spcAft>
                <a:spcPts val="200"/>
              </a:spcAft>
              <a:buSzPct val="100000"/>
              <a:buFont typeface="Arial" pitchFamily="34" charset="0"/>
              <a:buChar char="•"/>
            </a:pPr>
            <a:r>
              <a:rPr lang="hr-HR" sz="2000" dirty="0" smtClean="0">
                <a:solidFill>
                  <a:schemeClr val="tx1"/>
                </a:solidFill>
              </a:rPr>
              <a:t>  Ništa sveto ( 2008. )</a:t>
            </a:r>
          </a:p>
          <a:p>
            <a:pPr marL="91440" indent="-91440" defTabSz="914400">
              <a:lnSpc>
                <a:spcPct val="90000"/>
              </a:lnSpc>
              <a:spcBef>
                <a:spcPts val="1200"/>
              </a:spcBef>
              <a:spcAft>
                <a:spcPts val="200"/>
              </a:spcAft>
              <a:buSzPct val="100000"/>
              <a:buFont typeface="Arial" pitchFamily="34" charset="0"/>
              <a:buChar char="•"/>
            </a:pPr>
            <a:r>
              <a:rPr lang="hr-HR" sz="2000" dirty="0" smtClean="0">
                <a:solidFill>
                  <a:schemeClr val="tx1"/>
                </a:solidFill>
              </a:rPr>
              <a:t>  Prokletnici ( 2010. )</a:t>
            </a:r>
          </a:p>
          <a:p>
            <a:pPr marL="91440" indent="-91440" defTabSz="914400">
              <a:lnSpc>
                <a:spcPct val="90000"/>
              </a:lnSpc>
              <a:spcBef>
                <a:spcPts val="1200"/>
              </a:spcBef>
              <a:spcAft>
                <a:spcPts val="200"/>
              </a:spcAft>
              <a:buSzPct val="100000"/>
              <a:buFont typeface="Arial" pitchFamily="34" charset="0"/>
              <a:buChar char="•"/>
            </a:pPr>
            <a:r>
              <a:rPr lang="hr-HR" sz="2000" dirty="0" smtClean="0">
                <a:solidFill>
                  <a:schemeClr val="tx1"/>
                </a:solidFill>
              </a:rPr>
              <a:t>  Sedam stuba do trona ( 2011. )</a:t>
            </a:r>
          </a:p>
          <a:p>
            <a:pPr marL="91440" indent="-91440" defTabSz="914400">
              <a:lnSpc>
                <a:spcPct val="90000"/>
              </a:lnSpc>
              <a:spcBef>
                <a:spcPts val="1200"/>
              </a:spcBef>
              <a:spcAft>
                <a:spcPts val="200"/>
              </a:spcAft>
              <a:buSzPct val="100000"/>
              <a:buFont typeface="Arial" pitchFamily="34" charset="0"/>
              <a:buChar char="•"/>
            </a:pPr>
            <a:r>
              <a:rPr lang="hr-HR" sz="2000" dirty="0" smtClean="0">
                <a:solidFill>
                  <a:schemeClr val="tx1"/>
                </a:solidFill>
              </a:rPr>
              <a:t>  Spletke  ( 1997. )</a:t>
            </a:r>
          </a:p>
          <a:p>
            <a:pPr marL="91440" indent="-91440" defTabSz="914400">
              <a:lnSpc>
                <a:spcPct val="90000"/>
              </a:lnSpc>
              <a:spcBef>
                <a:spcPts val="1200"/>
              </a:spcBef>
              <a:spcAft>
                <a:spcPts val="200"/>
              </a:spcAft>
              <a:buSzPct val="100000"/>
              <a:buFont typeface="Arial" pitchFamily="34" charset="0"/>
              <a:buChar char="•"/>
            </a:pPr>
            <a:r>
              <a:rPr lang="hr-HR" sz="2000" dirty="0" smtClean="0">
                <a:solidFill>
                  <a:schemeClr val="tx1"/>
                </a:solidFill>
              </a:rPr>
              <a:t>  Pukotine i druge priče ( 2000. )</a:t>
            </a:r>
          </a:p>
        </p:txBody>
      </p:sp>
      <p:pic>
        <p:nvPicPr>
          <p:cNvPr id="6" name="Picture 5" descr="6332941.jpg"/>
          <p:cNvPicPr>
            <a:picLocks noChangeAspect="1"/>
          </p:cNvPicPr>
          <p:nvPr/>
        </p:nvPicPr>
        <p:blipFill>
          <a:blip r:embed="rId3"/>
          <a:srcRect t="2881"/>
          <a:stretch>
            <a:fillRect/>
          </a:stretch>
        </p:blipFill>
        <p:spPr>
          <a:xfrm>
            <a:off x="5404552" y="0"/>
            <a:ext cx="2792775" cy="4351190"/>
          </a:xfrm>
          <a:prstGeom prst="rect">
            <a:avLst/>
          </a:prstGeom>
        </p:spPr>
      </p:pic>
      <p:pic>
        <p:nvPicPr>
          <p:cNvPr id="8" name="Picture 7" descr="030151_899f8d0c8a925433f32f.jpg.688x388_q85_crop_upscale.jpg"/>
          <p:cNvPicPr>
            <a:picLocks noChangeAspect="1"/>
          </p:cNvPicPr>
          <p:nvPr/>
        </p:nvPicPr>
        <p:blipFill>
          <a:blip r:embed="rId4"/>
          <a:srcRect l="12873"/>
          <a:stretch>
            <a:fillRect/>
          </a:stretch>
        </p:blipFill>
        <p:spPr>
          <a:xfrm>
            <a:off x="4432150" y="3388659"/>
            <a:ext cx="5459598" cy="3469341"/>
          </a:xfrm>
          <a:prstGeom prst="rect">
            <a:avLst/>
          </a:prstGeom>
          <a:ln>
            <a:noFill/>
          </a:ln>
          <a:effectLst>
            <a:outerShdw blurRad="292100" dist="139700" dir="2700000" algn="tl" rotWithShape="0">
              <a:srgbClr val="333333">
                <a:alpha val="65000"/>
              </a:srgbClr>
            </a:outerShdw>
          </a:effectLst>
        </p:spPr>
      </p:pic>
      <p:pic>
        <p:nvPicPr>
          <p:cNvPr id="5" name="Picture 4" descr="3252133.jpg"/>
          <p:cNvPicPr>
            <a:picLocks noChangeAspect="1"/>
          </p:cNvPicPr>
          <p:nvPr/>
        </p:nvPicPr>
        <p:blipFill>
          <a:blip r:embed="rId5"/>
          <a:stretch>
            <a:fillRect/>
          </a:stretch>
        </p:blipFill>
        <p:spPr>
          <a:xfrm rot="20725852">
            <a:off x="8738292" y="-139755"/>
            <a:ext cx="3196963" cy="4930382"/>
          </a:xfrm>
          <a:prstGeom prst="rect">
            <a:avLst/>
          </a:prstGeom>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578" y="179027"/>
            <a:ext cx="11489167" cy="1450757"/>
          </a:xfrm>
        </p:spPr>
        <p:txBody>
          <a:bodyPr/>
          <a:lstStyle/>
          <a:p>
            <a:r>
              <a:rPr lang="hr-HR" b="1" dirty="0" smtClean="0">
                <a:solidFill>
                  <a:srgbClr val="D25204"/>
                </a:solidFill>
                <a:effectLst>
                  <a:outerShdw blurRad="38100" dist="38100" dir="2700000" algn="tl">
                    <a:srgbClr val="000000">
                      <a:alpha val="43137"/>
                    </a:srgbClr>
                  </a:outerShdw>
                </a:effectLst>
                <a:latin typeface="Bookman Old Style" pitchFamily="18" charset="0"/>
              </a:rPr>
              <a:t>Predstava Hamleta u Mrduši Donjoj</a:t>
            </a:r>
            <a:endParaRPr lang="hr-HR" b="1" dirty="0">
              <a:solidFill>
                <a:srgbClr val="D25204"/>
              </a:solidFill>
              <a:effectLst>
                <a:outerShdw blurRad="38100" dist="38100" dir="2700000" algn="tl">
                  <a:srgbClr val="000000">
                    <a:alpha val="43137"/>
                  </a:srgbClr>
                </a:outerShdw>
              </a:effectLst>
              <a:latin typeface="Bookman Old Style" pitchFamily="18" charset="0"/>
            </a:endParaRPr>
          </a:p>
        </p:txBody>
      </p:sp>
      <p:sp>
        <p:nvSpPr>
          <p:cNvPr id="3" name="Content Placeholder 2"/>
          <p:cNvSpPr>
            <a:spLocks noGrp="1"/>
          </p:cNvSpPr>
          <p:nvPr>
            <p:ph idx="1"/>
          </p:nvPr>
        </p:nvSpPr>
        <p:spPr/>
        <p:txBody>
          <a:bodyPr/>
          <a:lstStyle/>
          <a:p>
            <a:pPr>
              <a:buFont typeface="Wingdings" pitchFamily="2" charset="2"/>
              <a:buChar char="v"/>
            </a:pPr>
            <a:r>
              <a:rPr lang="hr-HR" dirty="0" smtClean="0"/>
              <a:t> Groteskna tragikomedija</a:t>
            </a:r>
          </a:p>
          <a:p>
            <a:pPr>
              <a:buFont typeface="Wingdings" pitchFamily="2" charset="2"/>
              <a:buChar char="v"/>
            </a:pPr>
            <a:r>
              <a:rPr lang="hr-HR" dirty="0" smtClean="0"/>
              <a:t> Ismijava totalitaristički sustav</a:t>
            </a:r>
          </a:p>
          <a:p>
            <a:pPr>
              <a:buFont typeface="Wingdings" pitchFamily="2" charset="2"/>
              <a:buChar char="v"/>
            </a:pPr>
            <a:r>
              <a:rPr lang="hr-HR" dirty="0" smtClean="0"/>
              <a:t> Radnja smještena u Dalmatinskoj zagori u pedesetim godinama 20. stoljeća</a:t>
            </a:r>
          </a:p>
          <a:p>
            <a:pPr>
              <a:buFont typeface="Wingdings" pitchFamily="2" charset="2"/>
              <a:buChar char="v"/>
            </a:pPr>
            <a:r>
              <a:rPr lang="hr-HR" dirty="0" smtClean="0"/>
              <a:t> Gradi se na suprotstavljanju oprečnih svjetova i vremena</a:t>
            </a:r>
          </a:p>
          <a:p>
            <a:pPr>
              <a:buFont typeface="Wingdings" pitchFamily="2" charset="2"/>
              <a:buChar char="v"/>
            </a:pPr>
            <a:r>
              <a:rPr lang="hr-HR" dirty="0" smtClean="0"/>
              <a:t> Odluka političkog rukovodstva zabitnog sela da mjesni učitelj sa seljacima, zbog “kulturnog uzdizanja”, uvježba Shakespearova </a:t>
            </a:r>
            <a:r>
              <a:rPr lang="hr-HR" i="1" dirty="0" smtClean="0"/>
              <a:t>Hamleta, </a:t>
            </a:r>
            <a:r>
              <a:rPr lang="hr-HR" dirty="0" smtClean="0"/>
              <a:t>istovremeno se među mještanima odvija prava drama koja nalikuje na radnju</a:t>
            </a:r>
            <a:r>
              <a:rPr lang="hr-HR" i="1" dirty="0" smtClean="0"/>
              <a:t> Hamleta</a:t>
            </a:r>
          </a:p>
          <a:p>
            <a:pPr>
              <a:buFont typeface="Wingdings" pitchFamily="2" charset="2"/>
              <a:buChar char="v"/>
            </a:pPr>
            <a:r>
              <a:rPr lang="hr-HR" dirty="0" smtClean="0">
                <a:latin typeface="Calibri" pitchFamily="34" charset="0"/>
                <a:cs typeface="Calibri" pitchFamily="34" charset="0"/>
              </a:rPr>
              <a:t> </a:t>
            </a:r>
            <a:r>
              <a:rPr lang="vi-VN" dirty="0" smtClean="0">
                <a:latin typeface="Calibri" pitchFamily="34" charset="0"/>
                <a:cs typeface="Calibri" pitchFamily="34" charset="0"/>
              </a:rPr>
              <a:t>Likovi: Mile Puljiz, Mate Bukara, drug Šimurina, Joco Skokić, Andro Škunca, Anđa, Mačak</a:t>
            </a:r>
            <a:r>
              <a:rPr lang="hr-HR" dirty="0" smtClean="0">
                <a:latin typeface="Calibri" pitchFamily="34" charset="0"/>
                <a:cs typeface="Calibri" pitchFamily="34" charset="0"/>
              </a:rPr>
              <a:t>, Majkača</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290" y="232815"/>
            <a:ext cx="11962503" cy="1450757"/>
          </a:xfrm>
        </p:spPr>
        <p:txBody>
          <a:bodyPr>
            <a:normAutofit/>
          </a:bodyPr>
          <a:lstStyle/>
          <a:p>
            <a:r>
              <a:rPr lang="hr-HR" sz="3200" dirty="0" smtClean="0">
                <a:hlinkClick r:id="rId2"/>
              </a:rPr>
              <a:t>https://www.youtube.com/watch?v=0r9LyStzPgk</a:t>
            </a:r>
            <a:endParaRPr lang="hr-HR" sz="3200" dirty="0"/>
          </a:p>
        </p:txBody>
      </p:sp>
      <p:sp>
        <p:nvSpPr>
          <p:cNvPr id="3" name="Content Placeholder 2"/>
          <p:cNvSpPr>
            <a:spLocks noGrp="1"/>
          </p:cNvSpPr>
          <p:nvPr>
            <p:ph idx="1"/>
          </p:nvPr>
        </p:nvSpPr>
        <p:spPr>
          <a:xfrm>
            <a:off x="1559858" y="3620746"/>
            <a:ext cx="10058400" cy="4023360"/>
          </a:xfrm>
        </p:spPr>
        <p:txBody>
          <a:bodyPr/>
          <a:lstStyle/>
          <a:p>
            <a:endParaRPr lang="hr-HR" dirty="0"/>
          </a:p>
        </p:txBody>
      </p:sp>
      <p:pic>
        <p:nvPicPr>
          <p:cNvPr id="4" name="Picture 3" descr="hqdefault.jpg"/>
          <p:cNvPicPr>
            <a:picLocks noChangeAspect="1"/>
          </p:cNvPicPr>
          <p:nvPr/>
        </p:nvPicPr>
        <p:blipFill>
          <a:blip r:embed="rId3"/>
          <a:stretch>
            <a:fillRect/>
          </a:stretch>
        </p:blipFill>
        <p:spPr>
          <a:xfrm>
            <a:off x="2992417" y="2413747"/>
            <a:ext cx="5118848" cy="3839136"/>
          </a:xfrm>
          <a:prstGeom prst="rect">
            <a:avLst/>
          </a:prstGeom>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8000" b="1" dirty="0" smtClean="0">
                <a:solidFill>
                  <a:srgbClr val="D25204"/>
                </a:solidFill>
                <a:latin typeface="Bookman Old Style" pitchFamily="18" charset="0"/>
              </a:rPr>
              <a:t>Izvori</a:t>
            </a:r>
          </a:p>
        </p:txBody>
      </p:sp>
      <p:sp>
        <p:nvSpPr>
          <p:cNvPr id="3" name="Content Placeholder 2"/>
          <p:cNvSpPr>
            <a:spLocks noGrp="1"/>
          </p:cNvSpPr>
          <p:nvPr>
            <p:ph idx="1"/>
          </p:nvPr>
        </p:nvSpPr>
        <p:spPr/>
        <p:txBody>
          <a:bodyPr/>
          <a:lstStyle/>
          <a:p>
            <a:pPr>
              <a:buFont typeface="Arial" pitchFamily="34" charset="0"/>
              <a:buChar char="•"/>
            </a:pPr>
            <a:r>
              <a:rPr lang="hr-HR" dirty="0" smtClean="0">
                <a:hlinkClick r:id="rId2"/>
              </a:rPr>
              <a:t>https://www.lektire.hr/predstava-hamlet-u-selu-mrdusa-donja/</a:t>
            </a:r>
            <a:endParaRPr lang="hr-HR" dirty="0" smtClean="0"/>
          </a:p>
          <a:p>
            <a:pPr>
              <a:buFont typeface="Arial" pitchFamily="34" charset="0"/>
              <a:buChar char="•"/>
            </a:pPr>
            <a:r>
              <a:rPr lang="hr-HR" dirty="0" smtClean="0">
                <a:hlinkClick r:id="rId3"/>
              </a:rPr>
              <a:t>http://www.enciklopedija.hr/natuknica.aspx?id=9432</a:t>
            </a:r>
            <a:endParaRPr lang="hr-HR" dirty="0" smtClean="0"/>
          </a:p>
          <a:p>
            <a:pPr>
              <a:buFont typeface="Arial" pitchFamily="34" charset="0"/>
              <a:buChar char="•"/>
            </a:pPr>
            <a:r>
              <a:rPr lang="hr-HR" dirty="0" smtClean="0">
                <a:hlinkClick r:id="rId4"/>
              </a:rPr>
              <a:t>https://hr.wikipedia.org/wiki/Ivo_Bre%C5%A1an</a:t>
            </a:r>
            <a:endParaRPr lang="hr-HR" dirty="0" smtClean="0"/>
          </a:p>
          <a:p>
            <a:pPr>
              <a:buFont typeface="Arial" pitchFamily="34" charset="0"/>
              <a:buChar char="•"/>
            </a:pPr>
            <a:r>
              <a:rPr lang="hr-HR" dirty="0" smtClean="0">
                <a:hlinkClick r:id="rId5"/>
              </a:rPr>
              <a:t>https://knjiznica-kutina.hr/preminuo-ivo-bresan/</a:t>
            </a:r>
            <a:endParaRPr lang="hr-HR" dirty="0" smtClean="0"/>
          </a:p>
          <a:p>
            <a:endParaRPr lang="hr-HR"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475</TotalTime>
  <Words>742</Words>
  <Application>Microsoft Office PowerPoint</Application>
  <PresentationFormat>Custom</PresentationFormat>
  <Paragraphs>74</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Retrospect</vt:lpstr>
      <vt:lpstr>Ivo Brešan</vt:lpstr>
      <vt:lpstr>Slide 2</vt:lpstr>
      <vt:lpstr>“Nasljednik Marina Držića”</vt:lpstr>
      <vt:lpstr>Bibliografija </vt:lpstr>
      <vt:lpstr>Slide 5</vt:lpstr>
      <vt:lpstr>Slide 6</vt:lpstr>
      <vt:lpstr>Predstava Hamleta u Mrduši Donjoj</vt:lpstr>
      <vt:lpstr>https://www.youtube.com/watch?v=0r9LyStzPgk</vt:lpstr>
      <vt:lpstr>Izvori</vt:lpstr>
      <vt:lpstr>Hvala na pažnji!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Mrs.Waffles</dc:creator>
  <cp:lastModifiedBy>user</cp:lastModifiedBy>
  <cp:revision>37</cp:revision>
  <dcterms:created xsi:type="dcterms:W3CDTF">2014-09-12T02:11:56Z</dcterms:created>
  <dcterms:modified xsi:type="dcterms:W3CDTF">2018-05-16T19:46:07Z</dcterms:modified>
</cp:coreProperties>
</file>