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895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53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505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227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61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287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817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305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54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32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341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417AA-F8EE-49E8-AF23-72B28B43CD93}" type="datetimeFigureOut">
              <a:rPr lang="hr-HR" smtClean="0"/>
              <a:t>13.4.2018.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D6F67-F92A-4780-AE36-E752775CB0F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724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Interpretativni esej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solidFill>
                  <a:schemeClr val="tx1"/>
                </a:solidFill>
              </a:rPr>
              <a:t>Poezija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57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Interpretacija lirske pjesme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o</a:t>
            </a:r>
            <a:r>
              <a:rPr lang="hr-HR" sz="3600" dirty="0" smtClean="0"/>
              <a:t>kvirno odrediti </a:t>
            </a:r>
            <a:r>
              <a:rPr lang="hr-HR" sz="3600" b="1" dirty="0" smtClean="0"/>
              <a:t>temu</a:t>
            </a:r>
            <a:r>
              <a:rPr lang="hr-HR" sz="3600" dirty="0" smtClean="0"/>
              <a:t> (lirske teme su uvijek slobodne)</a:t>
            </a:r>
          </a:p>
          <a:p>
            <a:endParaRPr lang="hr-HR" sz="3600" dirty="0" smtClean="0"/>
          </a:p>
          <a:p>
            <a:r>
              <a:rPr lang="hr-HR" sz="3600" dirty="0"/>
              <a:t>o</a:t>
            </a:r>
            <a:r>
              <a:rPr lang="hr-HR" sz="3600" dirty="0" smtClean="0"/>
              <a:t>drediti </a:t>
            </a:r>
            <a:r>
              <a:rPr lang="hr-HR" sz="3600" b="1" dirty="0" smtClean="0"/>
              <a:t>oblik pjesme </a:t>
            </a:r>
            <a:r>
              <a:rPr lang="hr-HR" sz="3600" dirty="0" smtClean="0"/>
              <a:t>(vanjska kompozicija – himna, oda, sonet, slobodni oblik; utvrdite broj strofa, vrste strofa, vrstu stiha)</a:t>
            </a:r>
          </a:p>
          <a:p>
            <a:pPr marL="0" indent="0">
              <a:buNone/>
            </a:pPr>
            <a:endParaRPr lang="hr-H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" r="1429" b="2868"/>
          <a:stretch/>
        </p:blipFill>
        <p:spPr bwMode="auto">
          <a:xfrm>
            <a:off x="7422175" y="-19946"/>
            <a:ext cx="1721825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5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r>
              <a:rPr lang="hr-HR" sz="3600" dirty="0" smtClean="0"/>
              <a:t>prikazati </a:t>
            </a:r>
            <a:r>
              <a:rPr lang="hr-HR" sz="3600" b="1" dirty="0" smtClean="0"/>
              <a:t>sadržajni sloj </a:t>
            </a:r>
            <a:r>
              <a:rPr lang="hr-HR" sz="3600" dirty="0" smtClean="0"/>
              <a:t>pjesme (kako autor unosi </a:t>
            </a:r>
            <a:r>
              <a:rPr lang="hr-HR" sz="3600" u="sng" dirty="0" smtClean="0"/>
              <a:t>ključne motive </a:t>
            </a:r>
            <a:r>
              <a:rPr lang="hr-HR" sz="3600" dirty="0" smtClean="0"/>
              <a:t>i tako razvija temu; kako se ti motivi povezuju u cjelinu i grade </a:t>
            </a:r>
            <a:r>
              <a:rPr lang="hr-HR" sz="3600" u="sng" dirty="0" smtClean="0"/>
              <a:t>pjesničke slike</a:t>
            </a:r>
            <a:r>
              <a:rPr lang="hr-HR" sz="3600" dirty="0" smtClean="0"/>
              <a:t>; utvrdite kakav je </a:t>
            </a:r>
            <a:r>
              <a:rPr lang="hr-HR" sz="3600" u="sng" dirty="0" smtClean="0"/>
              <a:t>lirski subjekt </a:t>
            </a:r>
            <a:r>
              <a:rPr lang="hr-HR" sz="3600" dirty="0" smtClean="0"/>
              <a:t>– kome se obraća, iz koje pozicije govori, tj. iz kojeg lica)</a:t>
            </a:r>
            <a:endParaRPr lang="hr-HR" sz="36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0545" y="5059363"/>
            <a:ext cx="1719263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hr-HR" sz="3600" dirty="0" smtClean="0"/>
              <a:t>analizirat </a:t>
            </a:r>
            <a:r>
              <a:rPr lang="hr-HR" sz="3600" b="1" dirty="0" smtClean="0"/>
              <a:t>pjesnički jezik </a:t>
            </a:r>
            <a:r>
              <a:rPr lang="hr-HR" sz="3600" dirty="0" smtClean="0"/>
              <a:t>(analizom </a:t>
            </a:r>
            <a:r>
              <a:rPr lang="hr-HR" sz="3600" u="sng" dirty="0" smtClean="0"/>
              <a:t>stilskih izražajnih sredstava</a:t>
            </a:r>
            <a:r>
              <a:rPr lang="hr-HR" sz="3600" dirty="0" smtClean="0"/>
              <a:t>/pjesničkih figura)</a:t>
            </a:r>
          </a:p>
          <a:p>
            <a:endParaRPr lang="hr-HR" sz="3600" dirty="0" smtClean="0"/>
          </a:p>
          <a:p>
            <a:r>
              <a:rPr lang="hr-HR" sz="3600" dirty="0" smtClean="0"/>
              <a:t>analizirati način na koji je tekst organiziran u stihove: vezani i slobodni stih; analizirati rimu i uočiti njenu uogu; opisati </a:t>
            </a:r>
            <a:r>
              <a:rPr lang="hr-HR" sz="3600" u="sng" dirty="0" smtClean="0"/>
              <a:t>pjesnički ritam</a:t>
            </a:r>
            <a:r>
              <a:rPr lang="hr-HR" sz="3600" dirty="0" smtClean="0"/>
              <a:t> (u stvaranju sudjeluju: pjesnički jezik, stilska izražajna sredstva, vrsta stiha, rima, grafički raspored stihova)</a:t>
            </a:r>
            <a:endParaRPr lang="hr-HR" sz="3600" u="sng" dirty="0"/>
          </a:p>
        </p:txBody>
      </p:sp>
    </p:spTree>
    <p:extLst>
      <p:ext uri="{BB962C8B-B14F-4D97-AF65-F5344CB8AC3E}">
        <p14:creationId xmlns:p14="http://schemas.microsoft.com/office/powerpoint/2010/main" val="19161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hr-HR" sz="3600" dirty="0"/>
              <a:t>k</a:t>
            </a:r>
            <a:r>
              <a:rPr lang="hr-HR" sz="3600" dirty="0" smtClean="0"/>
              <a:t>ada je pjesma interpretirana, slijedi povratak na temu – svoje određenje teme s početka, usporedite sa spoznajama nakon interpretacije – ako je potrebno, korigirajte</a:t>
            </a:r>
            <a:endParaRPr lang="hr-HR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9363"/>
            <a:ext cx="1719263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6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!!!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hr-HR" sz="3600" dirty="0" smtClean="0"/>
              <a:t>UVOD – autor, djelo u kontekstu, najaviti temu</a:t>
            </a:r>
          </a:p>
          <a:p>
            <a:r>
              <a:rPr lang="hr-HR" sz="3600" dirty="0" smtClean="0"/>
              <a:t>RAZRADA – interpretacija; oblikovano u tekst</a:t>
            </a:r>
          </a:p>
          <a:p>
            <a:r>
              <a:rPr lang="hr-HR" sz="3600" dirty="0" smtClean="0"/>
              <a:t>ZAKLJUČAK – sinteza na temelju razrade 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8238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hr-HR" dirty="0" smtClean="0"/>
              <a:t>Moguće smjerince: </a:t>
            </a:r>
          </a:p>
          <a:p>
            <a:pPr>
              <a:buFontTx/>
              <a:buChar char="-"/>
            </a:pPr>
            <a:r>
              <a:rPr lang="hr-HR" dirty="0" smtClean="0"/>
              <a:t>smjestite autora u kontekst razdoblja</a:t>
            </a:r>
          </a:p>
          <a:p>
            <a:pPr>
              <a:buFontTx/>
              <a:buChar char="-"/>
            </a:pPr>
            <a:r>
              <a:rPr lang="hr-HR" dirty="0" smtClean="0"/>
              <a:t>predstavite poetiku autora</a:t>
            </a:r>
          </a:p>
          <a:p>
            <a:pPr>
              <a:buFontTx/>
              <a:buChar char="-"/>
            </a:pPr>
            <a:r>
              <a:rPr lang="hr-HR" dirty="0"/>
              <a:t>i</a:t>
            </a:r>
            <a:r>
              <a:rPr lang="hr-HR" dirty="0" smtClean="0"/>
              <a:t>nterpretirajte polazni tekst s obzirom na temu, motive, pjesnički jezik ...</a:t>
            </a:r>
          </a:p>
          <a:p>
            <a:pPr>
              <a:buFontTx/>
              <a:buChar char="-"/>
            </a:pPr>
            <a:r>
              <a:rPr lang="hr-HR" dirty="0"/>
              <a:t>u</a:t>
            </a:r>
            <a:r>
              <a:rPr lang="hr-HR" dirty="0" smtClean="0"/>
              <a:t>sporedite polazni tekst s drugim pjesmama iste tematike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otkrijepite svoje tvrdnje citatima / parafrazama iz polaznog teksta</a:t>
            </a:r>
          </a:p>
          <a:p>
            <a:pPr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87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Ocjenjuje se...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A – poznavanje i razumijevanje teksta</a:t>
            </a:r>
          </a:p>
          <a:p>
            <a:r>
              <a:rPr lang="hr-HR" sz="3600" dirty="0" smtClean="0"/>
              <a:t>B – povezanost teksta</a:t>
            </a:r>
          </a:p>
          <a:p>
            <a:r>
              <a:rPr lang="hr-HR" sz="3600" dirty="0" smtClean="0"/>
              <a:t>C – upotreba standardnog hrv. jezika</a:t>
            </a:r>
            <a:endParaRPr lang="hr-HR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350" y="5059363"/>
            <a:ext cx="1719263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47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258</Words>
  <Application>Microsoft Office PowerPoint</Application>
  <PresentationFormat>Prikaz na zaslonu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Theme</vt:lpstr>
      <vt:lpstr>Interpretativni esej</vt:lpstr>
      <vt:lpstr>Interpretacija lirske pjesme</vt:lpstr>
      <vt:lpstr>PowerPointova prezentacija</vt:lpstr>
      <vt:lpstr>PowerPointova prezentacija</vt:lpstr>
      <vt:lpstr>PowerPointova prezentacija</vt:lpstr>
      <vt:lpstr>!!!</vt:lpstr>
      <vt:lpstr>PowerPointova prezentacija</vt:lpstr>
      <vt:lpstr>Ocjenjuje se...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Interpretativni esej</dc:title>
  <dc:creator>Kristina</dc:creator>
  <cp:lastModifiedBy>Middle</cp:lastModifiedBy>
  <cp:revision>6</cp:revision>
  <dcterms:created xsi:type="dcterms:W3CDTF">2018-04-13T05:50:37Z</dcterms:created>
  <dcterms:modified xsi:type="dcterms:W3CDTF">2018-04-13T14:19:51Z</dcterms:modified>
</cp:coreProperties>
</file>