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8883-1403-456A-BD41-C397354EF105}" type="datetimeFigureOut">
              <a:rPr lang="hr-HR" smtClean="0"/>
              <a:t>1.2.2018.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7DD5-1098-4C24-99B5-0EE6E9184C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12944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8883-1403-456A-BD41-C397354EF105}" type="datetimeFigureOut">
              <a:rPr lang="hr-HR" smtClean="0"/>
              <a:t>1.2.2018.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7DD5-1098-4C24-99B5-0EE6E9184C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4948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8883-1403-456A-BD41-C397354EF105}" type="datetimeFigureOut">
              <a:rPr lang="hr-HR" smtClean="0"/>
              <a:t>1.2.2018.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7DD5-1098-4C24-99B5-0EE6E9184C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4570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8883-1403-456A-BD41-C397354EF105}" type="datetimeFigureOut">
              <a:rPr lang="hr-HR" smtClean="0"/>
              <a:t>1.2.2018.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7DD5-1098-4C24-99B5-0EE6E9184C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7737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8883-1403-456A-BD41-C397354EF105}" type="datetimeFigureOut">
              <a:rPr lang="hr-HR" smtClean="0"/>
              <a:t>1.2.2018.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7DD5-1098-4C24-99B5-0EE6E9184C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2690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8883-1403-456A-BD41-C397354EF105}" type="datetimeFigureOut">
              <a:rPr lang="hr-HR" smtClean="0"/>
              <a:t>1.2.2018.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7DD5-1098-4C24-99B5-0EE6E9184C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7996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8883-1403-456A-BD41-C397354EF105}" type="datetimeFigureOut">
              <a:rPr lang="hr-HR" smtClean="0"/>
              <a:t>1.2.2018.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7DD5-1098-4C24-99B5-0EE6E9184C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0942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8883-1403-456A-BD41-C397354EF105}" type="datetimeFigureOut">
              <a:rPr lang="hr-HR" smtClean="0"/>
              <a:t>1.2.2018.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7DD5-1098-4C24-99B5-0EE6E9184C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636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8883-1403-456A-BD41-C397354EF105}" type="datetimeFigureOut">
              <a:rPr lang="hr-HR" smtClean="0"/>
              <a:t>1.2.2018.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7DD5-1098-4C24-99B5-0EE6E9184C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7987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8883-1403-456A-BD41-C397354EF105}" type="datetimeFigureOut">
              <a:rPr lang="hr-HR" smtClean="0"/>
              <a:t>1.2.2018.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7DD5-1098-4C24-99B5-0EE6E9184C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1082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8883-1403-456A-BD41-C397354EF105}" type="datetimeFigureOut">
              <a:rPr lang="hr-HR" smtClean="0"/>
              <a:t>1.2.2018.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7DD5-1098-4C24-99B5-0EE6E9184C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1546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B8883-1403-456A-BD41-C397354EF105}" type="datetimeFigureOut">
              <a:rPr lang="hr-HR" smtClean="0"/>
              <a:t>1.2.2018.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F7DD5-1098-4C24-99B5-0EE6E9184C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922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Kontrolni iz jezika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4400" dirty="0" smtClean="0">
                <a:solidFill>
                  <a:schemeClr val="tx1"/>
                </a:solidFill>
              </a:rPr>
              <a:t>9. </a:t>
            </a:r>
            <a:r>
              <a:rPr lang="hr-HR" sz="4400" dirty="0">
                <a:solidFill>
                  <a:schemeClr val="tx1"/>
                </a:solidFill>
              </a:rPr>
              <a:t>v</a:t>
            </a:r>
            <a:r>
              <a:rPr lang="hr-HR" sz="4400" dirty="0" smtClean="0">
                <a:solidFill>
                  <a:schemeClr val="tx1"/>
                </a:solidFill>
              </a:rPr>
              <a:t>eljače 2018.</a:t>
            </a:r>
            <a:endParaRPr lang="hr-HR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750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r-HR" b="1" dirty="0" smtClean="0"/>
              <a:t>Jezično posuđivanje </a:t>
            </a:r>
            <a:r>
              <a:rPr lang="hr-HR" dirty="0" smtClean="0"/>
              <a:t>(posuđivanje, prilagodba posuđenica, vrste posuđenica, leksička norma)- podsjetnik: str. 78 i 79</a:t>
            </a:r>
          </a:p>
          <a:p>
            <a:pPr>
              <a:lnSpc>
                <a:spcPct val="150000"/>
              </a:lnSpc>
            </a:pPr>
            <a:r>
              <a:rPr lang="hr-HR" b="1" dirty="0" smtClean="0"/>
              <a:t>Onomastika</a:t>
            </a:r>
            <a:r>
              <a:rPr lang="hr-HR" dirty="0" smtClean="0"/>
              <a:t> (imena) – podsjetnik: str. 86</a:t>
            </a:r>
          </a:p>
          <a:p>
            <a:pPr>
              <a:lnSpc>
                <a:spcPct val="150000"/>
              </a:lnSpc>
            </a:pPr>
            <a:r>
              <a:rPr lang="hr-HR" b="1" dirty="0" smtClean="0"/>
              <a:t>Frazeologija</a:t>
            </a:r>
            <a:r>
              <a:rPr lang="hr-HR" dirty="0" smtClean="0"/>
              <a:t> (frazemi) – podsjetnik: str. 93</a:t>
            </a:r>
          </a:p>
        </p:txBody>
      </p:sp>
    </p:spTree>
    <p:extLst>
      <p:ext uri="{BB962C8B-B14F-4D97-AF65-F5344CB8AC3E}">
        <p14:creationId xmlns:p14="http://schemas.microsoft.com/office/powerpoint/2010/main" val="898096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29600" cy="1143000"/>
          </a:xfrm>
        </p:spPr>
        <p:txBody>
          <a:bodyPr/>
          <a:lstStyle/>
          <a:p>
            <a:r>
              <a:rPr lang="hr-HR" dirty="0" smtClean="0"/>
              <a:t>Teorijsko znanje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08361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Jezično posuđivanje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j</a:t>
            </a:r>
            <a:r>
              <a:rPr lang="hr-HR" dirty="0" smtClean="0"/>
              <a:t>ezično posuđivanje</a:t>
            </a:r>
          </a:p>
          <a:p>
            <a:r>
              <a:rPr lang="hr-HR" dirty="0" smtClean="0"/>
              <a:t>posuđenica</a:t>
            </a:r>
          </a:p>
          <a:p>
            <a:r>
              <a:rPr lang="hr-HR" dirty="0" smtClean="0"/>
              <a:t>vrste posuđivanja (izravno, posredno, kružno)</a:t>
            </a:r>
          </a:p>
          <a:p>
            <a:r>
              <a:rPr lang="hr-HR" dirty="0"/>
              <a:t>v</a:t>
            </a:r>
            <a:r>
              <a:rPr lang="hr-HR" dirty="0" smtClean="0"/>
              <a:t>rste posuđenica (s obzirom na jezik iz kojeg dolaze, s obzirom na stupanj prilagodbe, s obzirom na izraz) – treba ih znati prepoznati, ne definirati</a:t>
            </a:r>
          </a:p>
          <a:p>
            <a:r>
              <a:rPr lang="hr-HR" dirty="0"/>
              <a:t>l</a:t>
            </a:r>
            <a:r>
              <a:rPr lang="hr-HR" dirty="0" smtClean="0"/>
              <a:t>eksička norma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21281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Onomastika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hr-HR" dirty="0" smtClean="0"/>
              <a:t>onomastika</a:t>
            </a:r>
          </a:p>
          <a:p>
            <a:r>
              <a:rPr lang="hr-HR" dirty="0" err="1"/>
              <a:t>m</a:t>
            </a:r>
            <a:r>
              <a:rPr lang="hr-HR" dirty="0" err="1" smtClean="0"/>
              <a:t>atronimi</a:t>
            </a:r>
            <a:r>
              <a:rPr lang="hr-HR" dirty="0" smtClean="0"/>
              <a:t>, patronimi,etnonimi, etnici, </a:t>
            </a:r>
            <a:r>
              <a:rPr lang="hr-HR" dirty="0" err="1" smtClean="0"/>
              <a:t>ktetici</a:t>
            </a:r>
            <a:r>
              <a:rPr lang="hr-HR" dirty="0" smtClean="0"/>
              <a:t>, </a:t>
            </a:r>
            <a:r>
              <a:rPr lang="hr-HR" dirty="0" err="1" smtClean="0"/>
              <a:t>egzonimi</a:t>
            </a:r>
            <a:r>
              <a:rPr lang="hr-HR" dirty="0" smtClean="0"/>
              <a:t> (treba ih znati prepoznati na razini povezivanja s ponuđenim odgovorima)</a:t>
            </a:r>
          </a:p>
          <a:p>
            <a:r>
              <a:rPr lang="hr-HR" dirty="0" smtClean="0"/>
              <a:t> antroponimi (osobna imena, nadimci i prezimena) i toponimi (</a:t>
            </a:r>
            <a:r>
              <a:rPr lang="hr-HR" dirty="0" err="1" smtClean="0"/>
              <a:t>ekonimi</a:t>
            </a:r>
            <a:r>
              <a:rPr lang="hr-HR" dirty="0" smtClean="0"/>
              <a:t>, </a:t>
            </a:r>
            <a:r>
              <a:rPr lang="hr-HR" dirty="0" err="1" smtClean="0"/>
              <a:t>hidronimi</a:t>
            </a:r>
            <a:r>
              <a:rPr lang="hr-HR" dirty="0" smtClean="0"/>
              <a:t>, </a:t>
            </a:r>
            <a:r>
              <a:rPr lang="hr-HR" dirty="0" err="1" smtClean="0"/>
              <a:t>oronimi</a:t>
            </a:r>
            <a:r>
              <a:rPr lang="hr-HR" dirty="0" smtClean="0"/>
              <a:t>) – treba ih znati prepoznati, ne definirati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7448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Frazeologija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r>
              <a:rPr lang="hr-HR" dirty="0"/>
              <a:t>f</a:t>
            </a:r>
            <a:r>
              <a:rPr lang="hr-HR" dirty="0" smtClean="0"/>
              <a:t>razem</a:t>
            </a:r>
          </a:p>
          <a:p>
            <a:r>
              <a:rPr lang="hr-HR" dirty="0"/>
              <a:t>f</a:t>
            </a:r>
            <a:r>
              <a:rPr lang="hr-HR" dirty="0" smtClean="0"/>
              <a:t>razemski sinonimi i antonimi (treba ih znati prepoznati, ne definirati)</a:t>
            </a:r>
          </a:p>
          <a:p>
            <a:r>
              <a:rPr lang="hr-HR" dirty="0" smtClean="0"/>
              <a:t>frazemi prema središnjoj </a:t>
            </a:r>
            <a:r>
              <a:rPr lang="hr-HR" dirty="0" err="1" smtClean="0"/>
              <a:t>punoznačnici</a:t>
            </a:r>
            <a:r>
              <a:rPr lang="hr-HR" dirty="0"/>
              <a:t> </a:t>
            </a:r>
            <a:r>
              <a:rPr lang="hr-HR" dirty="0" smtClean="0"/>
              <a:t>i prema sintaktičkom ustrojstvu (treba ih znati prepoznati, ne samo nabrojati)</a:t>
            </a:r>
          </a:p>
          <a:p>
            <a:r>
              <a:rPr lang="hr-HR" dirty="0"/>
              <a:t>p</a:t>
            </a:r>
            <a:r>
              <a:rPr lang="hr-HR" dirty="0" smtClean="0"/>
              <a:t>rema podrijetlu (treba ih znati prepoznati na razini povezivanja s ponuđenim odgovorima)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05924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194</Words>
  <Application>Microsoft Office PowerPoint</Application>
  <PresentationFormat>Prikaz na zaslonu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Tema sustava Office</vt:lpstr>
      <vt:lpstr>Kontrolni iz jezika</vt:lpstr>
      <vt:lpstr>PowerPointova prezentacija</vt:lpstr>
      <vt:lpstr>Teorijsko znanje</vt:lpstr>
      <vt:lpstr>Jezično posuđivanje</vt:lpstr>
      <vt:lpstr>Onomastika</vt:lpstr>
      <vt:lpstr>Frazeologija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Kontrolni iz jezika</dc:title>
  <dc:creator>Middle</dc:creator>
  <cp:lastModifiedBy>Middle</cp:lastModifiedBy>
  <cp:revision>3</cp:revision>
  <dcterms:created xsi:type="dcterms:W3CDTF">2018-02-01T12:59:54Z</dcterms:created>
  <dcterms:modified xsi:type="dcterms:W3CDTF">2018-02-01T13:30:11Z</dcterms:modified>
</cp:coreProperties>
</file>