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72" r:id="rId4"/>
    <p:sldId id="273" r:id="rId5"/>
    <p:sldId id="257" r:id="rId6"/>
    <p:sldId id="271" r:id="rId7"/>
    <p:sldId id="268" r:id="rId8"/>
    <p:sldId id="258" r:id="rId9"/>
    <p:sldId id="265" r:id="rId10"/>
    <p:sldId id="274" r:id="rId11"/>
    <p:sldId id="270" r:id="rId12"/>
    <p:sldId id="259" r:id="rId13"/>
    <p:sldId id="267" r:id="rId14"/>
    <p:sldId id="275" r:id="rId15"/>
    <p:sldId id="263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ji.hr/" TargetMode="External"/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pu@azvo.h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asminka.skare-manojlovic@skole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1" y="1191237"/>
            <a:ext cx="8367509" cy="2046913"/>
          </a:xfrm>
        </p:spPr>
        <p:txBody>
          <a:bodyPr/>
          <a:lstStyle/>
          <a:p>
            <a:r>
              <a:rPr lang="hr-HR" dirty="0">
                <a:solidFill>
                  <a:srgbClr val="FFFF00"/>
                </a:solidFill>
                <a:latin typeface="Lucida Calligraphy" panose="03010101010101010101" pitchFamily="66" charset="0"/>
              </a:rPr>
              <a:t> DRŽAVNA MATURA   </a:t>
            </a:r>
            <a:br>
              <a:rPr lang="hr-HR" dirty="0">
                <a:solidFill>
                  <a:srgbClr val="FFFF00"/>
                </a:solidFill>
                <a:latin typeface="Lucida Calligraphy" panose="03010101010101010101" pitchFamily="66" charset="0"/>
              </a:rPr>
            </a:br>
            <a:r>
              <a:rPr lang="hr-HR" dirty="0">
                <a:solidFill>
                  <a:srgbClr val="FFFF00"/>
                </a:solidFill>
                <a:latin typeface="Lucida Calligraphy" panose="03010101010101010101" pitchFamily="66" charset="0"/>
              </a:rPr>
              <a:t>             </a:t>
            </a:r>
            <a:r>
              <a:rPr lang="hr-HR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2017./18.</a:t>
            </a:r>
            <a:endParaRPr lang="hr-HR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3900881"/>
            <a:ext cx="8560456" cy="1890319"/>
          </a:xfrm>
        </p:spPr>
        <p:txBody>
          <a:bodyPr/>
          <a:lstStyle/>
          <a:p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</a:t>
            </a:r>
            <a:r>
              <a:rPr lang="hr-HR" b="1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Prezentacija za učenike i roditelje </a:t>
            </a:r>
          </a:p>
        </p:txBody>
      </p:sp>
    </p:spTree>
    <p:extLst>
      <p:ext uri="{BB962C8B-B14F-4D97-AF65-F5344CB8AC3E}">
        <p14:creationId xmlns:p14="http://schemas.microsoft.com/office/powerpoint/2010/main" val="40061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684212" y="6812280"/>
            <a:ext cx="8534400" cy="4571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8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1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STUDIJSKE PROGRAME - FAKULTETE</a:t>
            </a:r>
          </a:p>
          <a:p>
            <a:pPr marL="0" indent="0">
              <a:buNone/>
            </a:pPr>
            <a:endParaRPr lang="hr-H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prijavljuje studijske programe tj. sastavlja </a:t>
            </a:r>
          </a:p>
          <a:p>
            <a:pPr marL="0" lv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listu prioriteta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ovisno o svojim </a:t>
            </a:r>
            <a:r>
              <a:rPr lang="hr-HR" sz="19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željama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sposobnostima i mogućnostima , a u skladu sa prijavljenim ispitima  državne mature. </a:t>
            </a:r>
          </a:p>
          <a:p>
            <a:pPr marL="0" lv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može  prijaviti maksimalno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različitih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studijskih programa.</a:t>
            </a:r>
          </a:p>
          <a:p>
            <a:pPr marL="0" lv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prijavljuje </a:t>
            </a:r>
            <a:r>
              <a:rPr lang="hr-HR" sz="19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dvopredmetne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studije tada je broj prijavljenih programa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neograničen.</a:t>
            </a:r>
          </a:p>
          <a:p>
            <a:pPr marL="0" lvl="0" indent="0">
              <a:buNone/>
            </a:pPr>
            <a:endParaRPr lang="hr-HR" sz="1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Popis svih studijskih programa  i uvjete upisa učenici mogu vidjeti na :</a:t>
            </a:r>
            <a:endParaRPr lang="hr-HR" sz="1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www.postani-student.hr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hr-HR" sz="19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link Studijski programi/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61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r-HR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72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7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72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7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7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**** pomoć pri odabiru*****</a:t>
            </a:r>
          </a:p>
          <a:p>
            <a:pPr marL="0" indent="0">
              <a:buNone/>
            </a:pPr>
            <a:endParaRPr lang="hr-HR" sz="72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7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Pregled </a:t>
            </a:r>
            <a:r>
              <a:rPr lang="hr-HR" sz="7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provedenih ispita i ostale informacije na :   </a:t>
            </a:r>
          </a:p>
          <a:p>
            <a:pPr marL="0" indent="0">
              <a:buNone/>
            </a:pPr>
            <a:endParaRPr lang="hr-HR" sz="7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hr-HR" sz="7200" b="1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www.ncvvo.hr</a:t>
            </a:r>
            <a:r>
              <a:rPr lang="hr-HR" sz="7200" b="1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</a:t>
            </a:r>
            <a:r>
              <a:rPr lang="hr-HR" sz="7200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Provedeni ispiti .Pravilnik </a:t>
            </a: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polaganju DM, </a:t>
            </a:r>
            <a:endParaRPr lang="hr-HR" sz="7200" i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7200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Ispitni </a:t>
            </a: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katalozi,      </a:t>
            </a:r>
          </a:p>
          <a:p>
            <a:pPr marL="0" indent="0">
              <a:buNone/>
            </a:pP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Kalendar polaganja ispita , </a:t>
            </a:r>
            <a:r>
              <a:rPr lang="hr-HR" sz="7200" i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Vremenik</a:t>
            </a: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,</a:t>
            </a:r>
          </a:p>
          <a:p>
            <a:pPr marL="0" indent="0">
              <a:buNone/>
            </a:pP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Upute za prilagodbu ispitne tehnologije</a:t>
            </a:r>
            <a:r>
              <a:rPr lang="hr-HR" sz="7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…/</a:t>
            </a:r>
          </a:p>
          <a:p>
            <a:pPr marL="0" indent="0">
              <a:buNone/>
            </a:pPr>
            <a:endParaRPr lang="hr-HR" sz="7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7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hr-HR" sz="72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www.studiji.hr</a:t>
            </a:r>
            <a:r>
              <a:rPr lang="hr-HR" sz="72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7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r-HR" sz="7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sva pitanja vezana za studijske programe,    </a:t>
            </a:r>
          </a:p>
          <a:p>
            <a:pPr marL="0" indent="0">
              <a:buNone/>
            </a:pP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uvjeti , bodovanje pojedinih ispita, primjeri </a:t>
            </a:r>
          </a:p>
          <a:p>
            <a:pPr marL="0" indent="0">
              <a:buNone/>
            </a:pP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izračunavanja bodova…</a:t>
            </a:r>
            <a:r>
              <a:rPr lang="hr-HR" sz="7200" i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itd</a:t>
            </a:r>
            <a:r>
              <a:rPr lang="hr-HR" sz="7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</a:t>
            </a:r>
          </a:p>
          <a:p>
            <a:pPr marL="0" indent="0">
              <a:buNone/>
            </a:pPr>
            <a:endParaRPr lang="hr-HR" sz="7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sz="7200" dirty="0"/>
          </a:p>
        </p:txBody>
      </p:sp>
    </p:spTree>
    <p:extLst>
      <p:ext uri="{BB962C8B-B14F-4D97-AF65-F5344CB8AC3E}">
        <p14:creationId xmlns:p14="http://schemas.microsoft.com/office/powerpoint/2010/main" val="29901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489284"/>
            <a:ext cx="8534400" cy="57521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1800" b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hr-HR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POSTUPAK PRIJAVE ISPITA DM i studijskih programa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/ on line prijave od 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01.12.2017.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putem  mrežne stranice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</a:t>
            </a:r>
            <a:r>
              <a:rPr lang="hr-HR" sz="1800" b="1" i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www.postani-student.hr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 link  Prijava /</a:t>
            </a:r>
          </a:p>
          <a:p>
            <a:pPr marL="0" indent="0">
              <a:buNone/>
            </a:pPr>
            <a:endParaRPr lang="hr-HR" sz="18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prijavu su potrebni:</a:t>
            </a:r>
          </a:p>
          <a:p>
            <a:pPr marL="0" indent="0">
              <a:buNone/>
            </a:pP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           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korisničko ime i lozinka - CARNET identitet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učenici su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 dobili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školi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r-HR" sz="1800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tajnica-administrator  </a:t>
            </a:r>
          </a:p>
          <a:p>
            <a:pPr marL="0" indent="0">
              <a:buNone/>
            </a:pP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                  imenika</a:t>
            </a:r>
            <a:endParaRPr lang="hr-HR" sz="18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PIN i TAN - tajni brojevi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učenik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 dobiva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osobno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nakon prve prijave u sustav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7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9716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hr-HR" sz="19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Ako učenik izgubi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CARNET-ove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korisničke podatke javlja se administratoru škole  /tajnica / ili ispitnoj koordinatorici.</a:t>
            </a:r>
          </a:p>
          <a:p>
            <a:pPr marL="0" indent="0">
              <a:buNone/>
            </a:pPr>
            <a:endParaRPr lang="hr-HR" sz="19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hr-HR" sz="1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Ako učenik  izgubi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PIN ili TAN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javlja se osobno u Središnji prijavni ured  </a:t>
            </a: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broj telefona 01/6274-844</a:t>
            </a: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e-mail: </a:t>
            </a:r>
            <a:r>
              <a:rPr lang="hr-HR" sz="19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spu@azvo.hr</a:t>
            </a:r>
            <a:endParaRPr lang="hr-HR" sz="1900" b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Ili može zatražiti njihovo ponovno izdavanje slanjem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SMS poruke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sadržaja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OPET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broj 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666555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isključivo sa broja mobitela koji je prilikom prve prijave upisao u sustav.</a:t>
            </a:r>
          </a:p>
          <a:p>
            <a:pPr marL="0" indent="0">
              <a:buNone/>
            </a:pPr>
            <a:endParaRPr lang="hr-HR" sz="1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hr-HR" sz="1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Ako učenik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promijeni broj mobitela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potrebno je obavijestiti   </a:t>
            </a:r>
          </a:p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Centar na </a:t>
            </a:r>
          </a:p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broj telefona  01/4501 899</a:t>
            </a: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e-mail: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info.centar@ncvvo.hr</a:t>
            </a:r>
          </a:p>
          <a:p>
            <a:pPr marL="0" indent="0">
              <a:buNone/>
            </a:pPr>
            <a:r>
              <a:rPr lang="hr-H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909310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Priprema za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maturu </a:t>
            </a:r>
            <a:r>
              <a:rPr lang="hr-HR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školi:</a:t>
            </a:r>
            <a:endParaRPr lang="hr-HR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Probna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državna matura 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obveznih predmeta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održati 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će se prema dogovoru na početku drugog polugodišta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Probna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državna matura 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izbornih predmeta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održati 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će se  ovisno o interesu učenika tijekom veljače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Dodatna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nastava 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prema 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dogovoru sa predmetnim nastavnicima tijekom 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nastavne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godine u redovitoj satnici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Konzultacije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nakon završet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 nastave(22.5.) prema dogovoru sa predmetnim nastavnicima</a:t>
            </a:r>
            <a:endParaRPr lang="hr-HR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406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46053" y="1035784"/>
            <a:ext cx="8534400" cy="46241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Konzultacije za učenike i roditelje</a:t>
            </a:r>
          </a:p>
          <a:p>
            <a:pPr marL="0" indent="0">
              <a:buNone/>
            </a:pP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</a:t>
            </a:r>
          </a:p>
          <a:p>
            <a:pPr marL="0" indent="0">
              <a:buNone/>
            </a:pP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JASMINKA ŠKARE- MANOJLOVIĆ, prof.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ispitna koordinatorica</a:t>
            </a:r>
            <a:endParaRPr lang="hr-H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SRIJEDA   10:00 -12:00  / 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jutarnja smjena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</a:t>
            </a: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16:00 -18:00  /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popodnevna smjena/</a:t>
            </a:r>
            <a:endParaRPr lang="hr-H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Kontakt: </a:t>
            </a:r>
            <a:endParaRPr lang="hr-HR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tel.   o51/271-966 / Tajništvo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e-mail:  </a:t>
            </a:r>
            <a:r>
              <a:rPr lang="hr-HR" sz="18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jasminka.skare-manojlovic@skole.hr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9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3603" y="232793"/>
            <a:ext cx="8534400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Učenici gimnazija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OBVEZNI su polagati državnu maturu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Polaganjem državne mature učenici gimnazija završavaju svoje srednjoškolsko obrazovanje te dobivaju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SVJEDODŽBU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 položenim obveznim ispitima DM („diploma˝) i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POTVRDU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 položenim izbornim predmetima . 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Položena državna matura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preduvjet je za upis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studijske programe/fakultete.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27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06379" y="489284"/>
            <a:ext cx="9138401" cy="556972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1600" b="1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Učenici s poteškoćama 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kao što su:</a:t>
            </a:r>
            <a:endParaRPr lang="hr-HR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disleksija, disgrafija , </a:t>
            </a:r>
            <a:r>
              <a:rPr lang="hr-HR" sz="18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diskalkulija</a:t>
            </a: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motoričke poteškoće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slabovidnost, sljepoća</a:t>
            </a: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nagluhost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gluhoća….itd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imaju pravo polaganja ispita DM uz primjenu prilagođene ispitne tehnologije, temeljem odluke Centra o vrsti prilagodbe ,a u skladu s Pravilnikom o polaganju DM čl.21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hr-HR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Upute za prilagodbu ispitne tehnologije objavljene su na mrežnim stranicama Centra  </a:t>
            </a:r>
            <a:r>
              <a:rPr lang="hr-HR" sz="18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www.ncvvo.hr</a:t>
            </a:r>
          </a:p>
          <a:p>
            <a:pPr marL="0" indent="0">
              <a:buNone/>
            </a:pPr>
            <a:endParaRPr lang="hr-HR" sz="1600" b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4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ima poteškoća , roditelji i učenik trebaju se javiti ispitnoj koordinatorici i školskoj liječnici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Dr. Aleksandra Barbarić – ambulanta Matulji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Prema preporuci školske liječnice roditelji  popunjavaju Zahtjev za prilagodbu na propisanom obrascu te prilažu odgovarajuću medicinsku dokumentaciju.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Obrazac Zahtjeva roditelji/učenik preuzimaju od ispitne koordinatorice .</a:t>
            </a:r>
          </a:p>
          <a:p>
            <a:pPr marL="0" indent="0">
              <a:buNone/>
            </a:pPr>
            <a:endParaRPr lang="hr-HR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Rok podnošenja Zahtjeva je 15.veljače 2018.</a:t>
            </a:r>
          </a:p>
          <a:p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85537" y="1619075"/>
            <a:ext cx="8633075" cy="4890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KALENDAR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prijave i provedbe DM u ljetnom roku</a:t>
            </a:r>
          </a:p>
          <a:p>
            <a:pPr marL="0" indent="0">
              <a:buNone/>
            </a:pPr>
            <a:endParaRPr lang="hr-HR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PRIJAVE  ISPITA</a:t>
            </a: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1.12.2017.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15.2.2018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ZAHTJEVI za prilagodbu  IT             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1.12.2017.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15.2.2018.</a:t>
            </a: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PRIJAVE studijskih programa            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9.1.2018.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16.7.2018.*</a:t>
            </a: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Verifikacija osobnih podataka i ocjena 1.-3.razreda  do </a:t>
            </a:r>
            <a:r>
              <a:rPr lang="hr-HR" sz="18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15.2.2018.</a:t>
            </a:r>
            <a:endParaRPr lang="hr-HR" sz="18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NAKNADNE PRIJAVE I PROMJENE        do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7.5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2018.</a:t>
            </a: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ODJAVE PRIJAVLJENIH ISPITA            do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17.5.2018.   </a:t>
            </a: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ZAVRŠETAK NASTAVNE GODINE</a:t>
            </a: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22.5.2018.</a:t>
            </a: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datumi podložni </a:t>
            </a:r>
            <a:r>
              <a:rPr lang="hr-HR" sz="1800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promjeni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Verifikacija ocjena 4.razreda </a:t>
            </a:r>
            <a:r>
              <a:rPr lang="hr-HR" sz="18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22.5</a:t>
            </a: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.- 30.5.2017.</a:t>
            </a: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808965"/>
          </a:xfrm>
        </p:spPr>
        <p:txBody>
          <a:bodyPr/>
          <a:lstStyle/>
          <a:p>
            <a:r>
              <a:rPr lang="hr-HR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409074"/>
            <a:ext cx="8534400" cy="59837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 koji 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22.05.2018.  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 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zaključene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nedovoljne ocjene ili je neocijenjen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NIJE  s uspjehom završio četvrti razred te mu se svi prijavljeni ispiti poništavaju  /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28.5./.              </a:t>
            </a: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se tada upućuje  na </a:t>
            </a: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dopunski rad , polaganje predmetnih ispita ili ponavljanje godine, te nema pravo izaći na ispite državne mature u ljetnom roku. </a:t>
            </a:r>
            <a:r>
              <a:rPr lang="hr-HR" sz="18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</a:t>
            </a: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nakon položenih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ispita može prijaviti ispite DM u jesenskom roku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hr-HR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Prigovor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na zaključenu ocjenu ( nedovoljnu ili  pozitivnu)</a:t>
            </a: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</a:t>
            </a: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zadovoljan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zaključnom ocjenom ima pravo uložiti Prigovor  i zatražiti  ispit pred povjerenstvom, nakon kojeg     ukoliko  položi ispit može pristupiti</a:t>
            </a:r>
            <a:r>
              <a:rPr lang="hr-H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polaganju prijavljenih ispita na DM u  ljetnom roku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/Predmetni ispiti do 22.5.2018</a:t>
            </a:r>
            <a:r>
              <a:rPr lang="hr-HR" sz="1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.*- za neocijenjene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Ispiti pred povjerenstvom do 25.5.2018. </a:t>
            </a:r>
            <a:r>
              <a:rPr lang="hr-HR" sz="1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*-za prigovore/  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datumi podložni promjeni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9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193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POČETAK LJETNOG ROKA</a:t>
            </a:r>
            <a:r>
              <a:rPr lang="hr-H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</a:t>
            </a: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7.6.2018.</a:t>
            </a:r>
            <a:endParaRPr lang="hr-H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ZAVRŠETAK LJETNOG ROKA               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29.6.2018.</a:t>
            </a:r>
            <a:endParaRPr lang="hr-HR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OBJAVA REZULTATA  DM                     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11.7.2018.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RANG LISTE-privremene                         11.7.2018. 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ŽALBENI ROK                                 </a:t>
            </a: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11.7</a:t>
            </a:r>
            <a:r>
              <a:rPr lang="hr-HR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- </a:t>
            </a: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13.7.2018.                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KONAČNI REZULTATI  DM                    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16.7.2018.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PODJELA SVJEDODŽBI  DM                      </a:t>
            </a: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18.7.2018. 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UPISI NA FAKULTETE                             </a:t>
            </a: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18.7.2018.*</a:t>
            </a:r>
          </a:p>
          <a:p>
            <a:pPr marL="0" indent="0">
              <a:buNone/>
            </a:pPr>
            <a:endParaRPr lang="hr-HR" sz="19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*datumi podložni promjeni ovisno o studijskom programu</a:t>
            </a:r>
            <a:endParaRPr lang="hr-HR" sz="19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2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2" y="4487333"/>
            <a:ext cx="8534400" cy="58542"/>
          </a:xfrm>
        </p:spPr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755009"/>
            <a:ext cx="8534400" cy="56778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PRIJAVA ISPITA -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prema Pravilniku o polaganju DM  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 prijavljuje </a:t>
            </a: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OBVEZNE PREDMETE  </a:t>
            </a: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HRVATSKI JEZIK   A/B</a:t>
            </a:r>
          </a:p>
          <a:p>
            <a:pPr marL="0" lv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MATEMATIKA        A/B</a:t>
            </a:r>
          </a:p>
          <a:p>
            <a:pPr marL="0" lv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STRANI  JEZIK      A/B</a:t>
            </a:r>
          </a:p>
          <a:p>
            <a:pPr marL="0" lv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- bilo koji kojeg je učenik učio najmanje dvije godine u školi </a:t>
            </a:r>
          </a:p>
          <a:p>
            <a:pPr marL="0" lv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odabire A ili B razinu 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ovisno o uvjetima fakulteta i/ili željama.</a:t>
            </a:r>
          </a:p>
          <a:p>
            <a:pPr marL="0" lv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 položi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obvezni predmet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 jedan ili više)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tada </a:t>
            </a:r>
            <a:r>
              <a:rPr lang="hr-HR" sz="16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</a:t>
            </a:r>
          </a:p>
          <a:p>
            <a:pPr marL="0" lvl="0" indent="0">
              <a:buNone/>
            </a:pPr>
            <a:r>
              <a:rPr lang="hr-HR" sz="1600" b="1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položio </a:t>
            </a:r>
            <a:r>
              <a:rPr lang="hr-HR" sz="16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DM  te se upućuje na polaganje  ispita u jesenskom roku.</a:t>
            </a:r>
            <a:endParaRPr lang="hr-HR" sz="1600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494950"/>
            <a:ext cx="8534400" cy="62106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IZBORNE PREDMETE </a:t>
            </a:r>
          </a:p>
          <a:p>
            <a:pPr marL="0" indent="0">
              <a:buNone/>
            </a:pPr>
            <a:endParaRPr lang="hr-HR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bilo koji predmet koji je propisan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Ispitnim katalogom</a:t>
            </a:r>
          </a:p>
          <a:p>
            <a:pPr marL="0" lvl="0" indent="0">
              <a:buNone/>
            </a:pP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učenik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može birati kao izborni predmet bilo koji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strani jezik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    </a:t>
            </a: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koji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postoji propisani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Ispitni katalog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bez obzira je li učio taj </a:t>
            </a:r>
            <a:endParaRPr lang="hr-HR" sz="23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jezik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školi</a:t>
            </a:r>
          </a:p>
          <a:p>
            <a:pPr marL="0" indent="0">
              <a:buNone/>
            </a:pP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izborni predmeti nemaju B razinu</a:t>
            </a:r>
          </a:p>
          <a:p>
            <a:pPr marL="0" lvl="0" indent="0">
              <a:buNone/>
            </a:pP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učenik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može prijaviti </a:t>
            </a:r>
            <a:r>
              <a:rPr lang="hr-HR" sz="23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maksimalno šest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izbornih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predmeta</a:t>
            </a:r>
          </a:p>
          <a:p>
            <a:pPr marL="0" lvl="0" indent="0">
              <a:buNone/>
            </a:pPr>
            <a:endParaRPr lang="hr-HR" sz="23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Ispitni  katalozi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sve predmete objavljeni su na stranicama</a:t>
            </a: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Centra   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www.ncvvo.hr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>
              <a:buFontTx/>
              <a:buChar char="-"/>
            </a:pPr>
            <a:endParaRPr lang="hr-HR" sz="23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 položi izborni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predmet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neće ostvariti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preduvjet za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upis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 odabrani fakultet ukoliko fakultet traži obvezno polaganje tog predmeta</a:t>
            </a:r>
            <a:r>
              <a:rPr lang="hr-HR" sz="2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Ostalih nepogodnosti za učenika nema</a:t>
            </a:r>
            <a:r>
              <a:rPr lang="hr-HR" sz="2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0" indent="0">
              <a:buNone/>
            </a:pPr>
            <a:r>
              <a:rPr lang="hr-HR" sz="2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63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1649</TotalTime>
  <Words>948</Words>
  <Application>Microsoft Office PowerPoint</Application>
  <PresentationFormat>Široki zaslon</PresentationFormat>
  <Paragraphs>166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Century Gothic</vt:lpstr>
      <vt:lpstr>Lucida Calligraphy</vt:lpstr>
      <vt:lpstr>Verdana</vt:lpstr>
      <vt:lpstr>Wingdings 3</vt:lpstr>
      <vt:lpstr>Isječak</vt:lpstr>
      <vt:lpstr> DRŽAVNA MATURA                 2017./18.</vt:lpstr>
      <vt:lpstr>PowerPoint prezentacija</vt:lpstr>
      <vt:lpstr>PowerPoint prezentacija</vt:lpstr>
      <vt:lpstr>PowerPoint prezentacija</vt:lpstr>
      <vt:lpstr>PowerPoint prezentacija</vt:lpstr>
      <vt:lpstr> </vt:lpstr>
      <vt:lpstr>PowerPoint prezentacija</vt:lpstr>
      <vt:lpstr>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MATURA              2016./17.</dc:title>
  <dc:creator>Feniks</dc:creator>
  <cp:lastModifiedBy>Korisnik</cp:lastModifiedBy>
  <cp:revision>186</cp:revision>
  <cp:lastPrinted>2017-11-15T09:03:27Z</cp:lastPrinted>
  <dcterms:created xsi:type="dcterms:W3CDTF">2016-10-25T07:51:44Z</dcterms:created>
  <dcterms:modified xsi:type="dcterms:W3CDTF">2017-12-07T13:53:17Z</dcterms:modified>
</cp:coreProperties>
</file>